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gi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gif>
</file>

<file path=ppt/media/image26.gif>
</file>

<file path=ppt/media/image27.png>
</file>

<file path=ppt/media/image28.png>
</file>

<file path=ppt/media/image29.png>
</file>

<file path=ppt/media/image3.jpg>
</file>

<file path=ppt/media/image30.jpg>
</file>

<file path=ppt/media/image31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162e7e59a1_4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" name="Google Shape;91;g1162e7e59a1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d1f197acda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d1f197acda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162b89e1b1_4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1162b89e1b1_4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265729db0c_4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1265729db0c_4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24f9018d53_1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124f9018d53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2679302a62_2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12679302a62_2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17138fc64b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117138fc64b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162e7e59a1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162e7e59a1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d1f197acd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d1f197acd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26441bfa8c_4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26441bfa8c_4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24c335022e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24c335022e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24c335022e_2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24c335022e_2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265729db0c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265729db0c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24c335022e_2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24c335022e_2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26441bff9e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126441bff9e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">
  <p:cSld name="CUSTOM_11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7600" y="3819750"/>
            <a:ext cx="9161700" cy="132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736625" y="1362325"/>
            <a:ext cx="80472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5200">
                <a:solidFill>
                  <a:schemeClr val="dk1"/>
                </a:solidFill>
              </a:defRPr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5200">
                <a:solidFill>
                  <a:schemeClr val="dk1"/>
                </a:solidFill>
              </a:defRPr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5200">
                <a:solidFill>
                  <a:schemeClr val="dk1"/>
                </a:solidFill>
              </a:defRPr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5200">
                <a:solidFill>
                  <a:schemeClr val="dk1"/>
                </a:solidFill>
              </a:defRPr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5200">
                <a:solidFill>
                  <a:schemeClr val="dk1"/>
                </a:solidFill>
              </a:defRPr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5200">
                <a:solidFill>
                  <a:schemeClr val="dk1"/>
                </a:solidFill>
              </a:defRPr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5200">
                <a:solidFill>
                  <a:schemeClr val="dk1"/>
                </a:solidFill>
              </a:defRPr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5200">
                <a:solidFill>
                  <a:schemeClr val="dk1"/>
                </a:solidFill>
              </a:defRPr>
            </a:lvl9pPr>
          </a:lstStyle>
          <a:p/>
        </p:txBody>
      </p:sp>
      <p:pic>
        <p:nvPicPr>
          <p:cNvPr descr="ASU_Horiz_RGB_Digital_MaroonGold.png" id="12" name="Google Shape;12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89218" y="3817272"/>
            <a:ext cx="3844969" cy="1067101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"/>
          <p:cNvSpPr txBox="1"/>
          <p:nvPr>
            <p:ph idx="1" type="body"/>
          </p:nvPr>
        </p:nvSpPr>
        <p:spPr>
          <a:xfrm>
            <a:off x="4572000" y="3952875"/>
            <a:ext cx="4107900" cy="9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b="1" i="0" sz="1400" u="none" cap="none" strike="noStrike">
                <a:solidFill>
                  <a:srgbClr val="000000"/>
                </a:solidFill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i="0" sz="1100" u="none" cap="none" strike="noStrike">
                <a:solidFill>
                  <a:srgbClr val="000000"/>
                </a:solidFill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i="0" sz="1100" u="none" cap="none" strike="noStrike">
                <a:solidFill>
                  <a:srgbClr val="000000"/>
                </a:solidFill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i="0" sz="1100" u="none" cap="none" strike="noStrike">
                <a:solidFill>
                  <a:srgbClr val="000000"/>
                </a:solidFill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i="0" sz="1100" u="none" cap="none" strike="noStrike">
                <a:solidFill>
                  <a:srgbClr val="000000"/>
                </a:solidFill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i="0" sz="1100" u="none" cap="none" strike="noStrike">
                <a:solidFill>
                  <a:srgbClr val="000000"/>
                </a:solidFill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i="0" sz="1100" u="none" cap="none" strike="noStrike">
                <a:solidFill>
                  <a:srgbClr val="000000"/>
                </a:solidFill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i="0" sz="1100" u="none" cap="none" strike="noStrike">
                <a:solidFill>
                  <a:srgbClr val="000000"/>
                </a:solidFill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i="0" sz="1100" u="none" cap="none" strike="noStrike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_10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1"/>
          <p:cNvSpPr txBox="1"/>
          <p:nvPr>
            <p:ph type="ctrTitle"/>
          </p:nvPr>
        </p:nvSpPr>
        <p:spPr>
          <a:xfrm>
            <a:off x="311700" y="2571753"/>
            <a:ext cx="8520600" cy="158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52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52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52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52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52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52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52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5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9" name="Google Shape;39;p11"/>
          <p:cNvSpPr txBox="1"/>
          <p:nvPr>
            <p:ph idx="1" type="subTitle"/>
          </p:nvPr>
        </p:nvSpPr>
        <p:spPr>
          <a:xfrm>
            <a:off x="311700" y="4092291"/>
            <a:ext cx="8151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ASU_Horiz_RGB_Digital_MaroonGold.png" id="40" name="Google Shape;40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68875" y="61124"/>
            <a:ext cx="3844950" cy="1067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1 Title slide 2">
  <p:cSld name="CUSTOM_8_1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1 Text with small vertical photo to the right">
  <p:cSld name="CUSTOM_5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3"/>
          <p:cNvSpPr/>
          <p:nvPr/>
        </p:nvSpPr>
        <p:spPr>
          <a:xfrm>
            <a:off x="5057900" y="-12950"/>
            <a:ext cx="4086000" cy="5186400"/>
          </a:xfrm>
          <a:prstGeom prst="rect">
            <a:avLst/>
          </a:prstGeom>
          <a:solidFill>
            <a:srgbClr val="D0D0D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Insert a photo here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13"/>
          <p:cNvSpPr txBox="1"/>
          <p:nvPr>
            <p:ph idx="1" type="body"/>
          </p:nvPr>
        </p:nvSpPr>
        <p:spPr>
          <a:xfrm>
            <a:off x="435500" y="1323225"/>
            <a:ext cx="4622400" cy="3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3"/>
          <p:cNvSpPr txBox="1"/>
          <p:nvPr>
            <p:ph type="title"/>
          </p:nvPr>
        </p:nvSpPr>
        <p:spPr>
          <a:xfrm>
            <a:off x="311704" y="228500"/>
            <a:ext cx="4666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1 Text with Photo Web Standard">
  <p:cSld name="CUSTOM_9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4"/>
          <p:cNvSpPr/>
          <p:nvPr/>
        </p:nvSpPr>
        <p:spPr>
          <a:xfrm>
            <a:off x="-75575" y="-13875"/>
            <a:ext cx="9219600" cy="2429400"/>
          </a:xfrm>
          <a:prstGeom prst="rect">
            <a:avLst/>
          </a:prstGeom>
          <a:solidFill>
            <a:srgbClr val="D0D0D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p14"/>
          <p:cNvSpPr/>
          <p:nvPr>
            <p:ph idx="2" type="pic"/>
          </p:nvPr>
        </p:nvSpPr>
        <p:spPr>
          <a:xfrm>
            <a:off x="-76200" y="0"/>
            <a:ext cx="9220200" cy="2416200"/>
          </a:xfrm>
          <a:prstGeom prst="rect">
            <a:avLst/>
          </a:prstGeom>
          <a:noFill/>
          <a:ln>
            <a:noFill/>
          </a:ln>
        </p:spPr>
      </p:sp>
      <p:sp>
        <p:nvSpPr>
          <p:cNvPr id="49" name="Google Shape;49;p14"/>
          <p:cNvSpPr/>
          <p:nvPr/>
        </p:nvSpPr>
        <p:spPr>
          <a:xfrm>
            <a:off x="1568725" y="1732650"/>
            <a:ext cx="6415500" cy="3410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14"/>
          <p:cNvSpPr txBox="1"/>
          <p:nvPr/>
        </p:nvSpPr>
        <p:spPr>
          <a:xfrm>
            <a:off x="1681950" y="2380875"/>
            <a:ext cx="6184200" cy="276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Google Shape;51;p14"/>
          <p:cNvSpPr txBox="1"/>
          <p:nvPr>
            <p:ph type="title"/>
          </p:nvPr>
        </p:nvSpPr>
        <p:spPr>
          <a:xfrm>
            <a:off x="1568725" y="1856915"/>
            <a:ext cx="5990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1 Headline with text  1 black background">
  <p:cSld name="1_19 Headline with text 1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5"/>
          <p:cNvSpPr txBox="1"/>
          <p:nvPr>
            <p:ph idx="1" type="body"/>
          </p:nvPr>
        </p:nvSpPr>
        <p:spPr>
          <a:xfrm>
            <a:off x="427125" y="1204825"/>
            <a:ext cx="7704900" cy="32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" name="Google Shape;54;p15"/>
          <p:cNvSpPr txBox="1"/>
          <p:nvPr>
            <p:ph type="title"/>
          </p:nvPr>
        </p:nvSpPr>
        <p:spPr>
          <a:xfrm>
            <a:off x="311700" y="2286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1 2 Column Format Black Right 1">
  <p:cSld name="Section title and description_1_1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6"/>
          <p:cNvSpPr txBox="1"/>
          <p:nvPr>
            <p:ph idx="1" type="body"/>
          </p:nvPr>
        </p:nvSpPr>
        <p:spPr>
          <a:xfrm>
            <a:off x="5024275" y="445025"/>
            <a:ext cx="3837000" cy="38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7" name="Google Shape;57;p16"/>
          <p:cNvSpPr txBox="1"/>
          <p:nvPr>
            <p:ph type="title"/>
          </p:nvPr>
        </p:nvSpPr>
        <p:spPr>
          <a:xfrm>
            <a:off x="324700" y="211225"/>
            <a:ext cx="3837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sz="30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sz="30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sz="30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sz="30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sz="30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sz="30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sz="30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sz="30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0 Maroon chapter break or bold statement">
  <p:cSld name="Gold chapter break or bold statement gold_1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7"/>
          <p:cNvSpPr txBox="1"/>
          <p:nvPr>
            <p:ph type="title"/>
          </p:nvPr>
        </p:nvSpPr>
        <p:spPr>
          <a:xfrm>
            <a:off x="311700" y="228600"/>
            <a:ext cx="6246300" cy="468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1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6200">
                <a:solidFill>
                  <a:schemeClr val="dk1"/>
                </a:solidFill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6200">
                <a:solidFill>
                  <a:schemeClr val="dk1"/>
                </a:solidFill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6200">
                <a:solidFill>
                  <a:schemeClr val="dk1"/>
                </a:solidFill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6200">
                <a:solidFill>
                  <a:schemeClr val="dk1"/>
                </a:solidFill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6200">
                <a:solidFill>
                  <a:schemeClr val="dk1"/>
                </a:solidFill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6200">
                <a:solidFill>
                  <a:schemeClr val="dk1"/>
                </a:solidFill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6200">
                <a:solidFill>
                  <a:schemeClr val="dk1"/>
                </a:solidFill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6200">
                <a:solidFill>
                  <a:schemeClr val="dk1"/>
                </a:solidFill>
              </a:defRPr>
            </a:lvl9pPr>
          </a:lstStyle>
          <a:p/>
        </p:txBody>
      </p:sp>
      <p:pic>
        <p:nvPicPr>
          <p:cNvPr id="60" name="Google Shape;60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597850" y="4157166"/>
            <a:ext cx="1406350" cy="826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1 Cover Intro White logo left bottom">
  <p:cSld name="Cover Intro Option 2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8"/>
          <p:cNvSpPr txBox="1"/>
          <p:nvPr>
            <p:ph type="title"/>
          </p:nvPr>
        </p:nvSpPr>
        <p:spPr>
          <a:xfrm>
            <a:off x="328581" y="1283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7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3" name="Google Shape;63;p18"/>
          <p:cNvSpPr txBox="1"/>
          <p:nvPr>
            <p:ph idx="1" type="subTitle"/>
          </p:nvPr>
        </p:nvSpPr>
        <p:spPr>
          <a:xfrm>
            <a:off x="328581" y="1005325"/>
            <a:ext cx="75087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64" name="Google Shape;64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95510" y="3799424"/>
            <a:ext cx="3464700" cy="961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1 Title slide with photo placeholder">
  <p:cSld name="1_20 Title slide with photo placeholder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9"/>
          <p:cNvSpPr/>
          <p:nvPr/>
        </p:nvSpPr>
        <p:spPr>
          <a:xfrm>
            <a:off x="0" y="3635375"/>
            <a:ext cx="9144000" cy="150810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19"/>
          <p:cNvSpPr txBox="1"/>
          <p:nvPr>
            <p:ph type="ctrTitle"/>
          </p:nvPr>
        </p:nvSpPr>
        <p:spPr>
          <a:xfrm>
            <a:off x="736625" y="1362325"/>
            <a:ext cx="80472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52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52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52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52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52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52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52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5200">
                <a:solidFill>
                  <a:schemeClr val="dk1"/>
                </a:solidFill>
              </a:defRPr>
            </a:lvl9pPr>
          </a:lstStyle>
          <a:p/>
        </p:txBody>
      </p:sp>
      <p:pic>
        <p:nvPicPr>
          <p:cNvPr descr="ASU_Horiz_RGB_Digital_MaroonGold.png" id="68" name="Google Shape;6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89218" y="3817272"/>
            <a:ext cx="3844969" cy="1067101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9"/>
          <p:cNvSpPr txBox="1"/>
          <p:nvPr>
            <p:ph idx="1" type="body"/>
          </p:nvPr>
        </p:nvSpPr>
        <p:spPr>
          <a:xfrm>
            <a:off x="4221050" y="3952873"/>
            <a:ext cx="4458900" cy="9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b="1" i="0" sz="1400" u="none" cap="none" strike="noStrike">
                <a:solidFill>
                  <a:srgbClr val="000000"/>
                </a:solidFill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i="0" sz="1100" u="none" cap="none" strike="noStrike">
                <a:solidFill>
                  <a:srgbClr val="000000"/>
                </a:solidFill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i="0" sz="1100" u="none" cap="none" strike="noStrike">
                <a:solidFill>
                  <a:srgbClr val="000000"/>
                </a:solidFill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i="0" sz="1100" u="none" cap="none" strike="noStrike">
                <a:solidFill>
                  <a:srgbClr val="000000"/>
                </a:solidFill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i="0" sz="1100" u="none" cap="none" strike="noStrike">
                <a:solidFill>
                  <a:srgbClr val="000000"/>
                </a:solidFill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i="0" sz="1100" u="none" cap="none" strike="noStrike">
                <a:solidFill>
                  <a:srgbClr val="000000"/>
                </a:solidFill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i="0" sz="1100" u="none" cap="none" strike="noStrike">
                <a:solidFill>
                  <a:srgbClr val="000000"/>
                </a:solidFill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i="0" sz="1100" u="none" cap="none" strike="noStrike">
                <a:solidFill>
                  <a:srgbClr val="000000"/>
                </a:solidFill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i="0" sz="1100" u="none" cap="none" strike="noStrike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1 Gold chapter break or bold statement gold with subheading">
  <p:cSld name="Gold chapter break or bold statement gold_2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0"/>
          <p:cNvSpPr txBox="1"/>
          <p:nvPr>
            <p:ph type="title"/>
          </p:nvPr>
        </p:nvSpPr>
        <p:spPr>
          <a:xfrm>
            <a:off x="334677" y="1283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7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2" name="Google Shape;72;p20"/>
          <p:cNvSpPr txBox="1"/>
          <p:nvPr>
            <p:ph idx="1" type="subTitle"/>
          </p:nvPr>
        </p:nvSpPr>
        <p:spPr>
          <a:xfrm>
            <a:off x="334677" y="1005325"/>
            <a:ext cx="75087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1 Gold section Intro">
  <p:cSld name="Gold chapter break or bold statement gold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28600"/>
            <a:ext cx="6246300" cy="468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b="1" i="0" sz="6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62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62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62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62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62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62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62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6200">
                <a:solidFill>
                  <a:schemeClr val="dk1"/>
                </a:solidFill>
              </a:defRPr>
            </a:lvl9pPr>
          </a:lstStyle>
          <a:p/>
        </p:txBody>
      </p:sp>
      <p:pic>
        <p:nvPicPr>
          <p:cNvPr descr="ASU_Horiz_RGB_Digital_MaroonGold.png" id="16" name="Google Shape;16;p3"/>
          <p:cNvPicPr preferRelativeResize="0"/>
          <p:nvPr/>
        </p:nvPicPr>
        <p:blipFill rotWithShape="1">
          <a:blip r:embed="rId2">
            <a:alphaModFix/>
          </a:blip>
          <a:srcRect b="0" l="0" r="57818" t="0"/>
          <a:stretch/>
        </p:blipFill>
        <p:spPr>
          <a:xfrm>
            <a:off x="7575146" y="4168101"/>
            <a:ext cx="1244950" cy="819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1 Chapter Break White with small gold bar">
  <p:cSld name="CUSTOM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1"/>
          <p:cNvSpPr txBox="1"/>
          <p:nvPr>
            <p:ph idx="1" type="subTitle"/>
          </p:nvPr>
        </p:nvSpPr>
        <p:spPr>
          <a:xfrm>
            <a:off x="339835" y="1005325"/>
            <a:ext cx="75087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u="none" cap="none" strike="noStrik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u="none" cap="none" strike="noStrik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u="none" cap="none" strike="noStrik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u="none" cap="none" strike="noStrik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u="none" cap="none" strike="noStrik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u="none" cap="none" strike="noStrik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u="none" cap="none" strike="noStrik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u="none" cap="none" strike="noStrik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5" name="Google Shape;75;p21"/>
          <p:cNvSpPr txBox="1"/>
          <p:nvPr>
            <p:ph type="title"/>
          </p:nvPr>
        </p:nvSpPr>
        <p:spPr>
          <a:xfrm>
            <a:off x="339835" y="11308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1 Maroon chapter break or bold statement with subheading">
  <p:cSld name="Gold chapter break or bold statement gold_2_1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2"/>
          <p:cNvSpPr txBox="1"/>
          <p:nvPr>
            <p:ph type="title"/>
          </p:nvPr>
        </p:nvSpPr>
        <p:spPr>
          <a:xfrm>
            <a:off x="334208" y="1283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7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8" name="Google Shape;78;p22"/>
          <p:cNvSpPr txBox="1"/>
          <p:nvPr>
            <p:ph idx="1" type="subTitle"/>
          </p:nvPr>
        </p:nvSpPr>
        <p:spPr>
          <a:xfrm>
            <a:off x="334208" y="1005325"/>
            <a:ext cx="75087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1 Call out plus image 1">
  <p:cSld name="Call out plus image_1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3"/>
          <p:cNvSpPr txBox="1"/>
          <p:nvPr>
            <p:ph type="title"/>
          </p:nvPr>
        </p:nvSpPr>
        <p:spPr>
          <a:xfrm>
            <a:off x="296832" y="228975"/>
            <a:ext cx="1860300" cy="23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1 2 Column Format Black Right">
  <p:cSld name="Section title and description_1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4"/>
          <p:cNvSpPr/>
          <p:nvPr/>
        </p:nvSpPr>
        <p:spPr>
          <a:xfrm>
            <a:off x="4630550" y="0"/>
            <a:ext cx="4513500" cy="517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24"/>
          <p:cNvSpPr txBox="1"/>
          <p:nvPr>
            <p:ph idx="1" type="body"/>
          </p:nvPr>
        </p:nvSpPr>
        <p:spPr>
          <a:xfrm>
            <a:off x="5035150" y="508475"/>
            <a:ext cx="3837000" cy="440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4" name="Google Shape;84;p24"/>
          <p:cNvSpPr txBox="1"/>
          <p:nvPr>
            <p:ph type="title"/>
          </p:nvPr>
        </p:nvSpPr>
        <p:spPr>
          <a:xfrm>
            <a:off x="328581" y="229414"/>
            <a:ext cx="3837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sz="30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sz="30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sz="30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sz="30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sz="30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sz="30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sz="30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sz="30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87" name="Google Shape;87;p2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88" name="Google Shape;88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1 Agenda White Right Agenda">
  <p:cSld name="CUSTOM_3_1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421917" y="2285400"/>
            <a:ext cx="2927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000">
                <a:highlight>
                  <a:schemeClr val="accent1"/>
                </a:highlight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4088090" y="234875"/>
            <a:ext cx="4340100" cy="466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20" name="Google Shape;20;p4"/>
          <p:cNvCxnSpPr/>
          <p:nvPr/>
        </p:nvCxnSpPr>
        <p:spPr>
          <a:xfrm>
            <a:off x="3723680" y="1884300"/>
            <a:ext cx="0" cy="13803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0 Chapter break agenda black with bracket">
  <p:cSld name="Custom Layout 1 1_1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565856" y="2045225"/>
            <a:ext cx="2787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b="1" sz="4800">
                <a:solidFill>
                  <a:srgbClr val="FFFFFF"/>
                </a:solidFill>
              </a:defRPr>
            </a:lvl2pPr>
            <a:lvl3pPr lvl="2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b="1" sz="4800">
                <a:solidFill>
                  <a:srgbClr val="FFFFFF"/>
                </a:solidFill>
              </a:defRPr>
            </a:lvl3pPr>
            <a:lvl4pPr lvl="3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b="1" sz="4800">
                <a:solidFill>
                  <a:srgbClr val="FFFFFF"/>
                </a:solidFill>
              </a:defRPr>
            </a:lvl4pPr>
            <a:lvl5pPr lvl="4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b="1" sz="4800">
                <a:solidFill>
                  <a:srgbClr val="FFFFFF"/>
                </a:solidFill>
              </a:defRPr>
            </a:lvl5pPr>
            <a:lvl6pPr lvl="5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b="1" sz="4800">
                <a:solidFill>
                  <a:srgbClr val="FFFFFF"/>
                </a:solidFill>
              </a:defRPr>
            </a:lvl6pPr>
            <a:lvl7pPr lvl="6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b="1" sz="4800">
                <a:solidFill>
                  <a:srgbClr val="FFFFFF"/>
                </a:solidFill>
              </a:defRPr>
            </a:lvl7pPr>
            <a:lvl8pPr lvl="7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b="1" sz="4800">
                <a:solidFill>
                  <a:srgbClr val="FFFFFF"/>
                </a:solidFill>
              </a:defRPr>
            </a:lvl8pPr>
            <a:lvl9pPr lvl="8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b="1" sz="4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3" name="Google Shape;23;p5"/>
          <p:cNvSpPr txBox="1"/>
          <p:nvPr/>
        </p:nvSpPr>
        <p:spPr>
          <a:xfrm>
            <a:off x="3625600" y="247875"/>
            <a:ext cx="1057200" cy="4649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500"/>
              <a:buFont typeface="Arial"/>
              <a:buNone/>
            </a:pPr>
            <a:r>
              <a:rPr b="0" i="0" lang="en" sz="225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{</a:t>
            </a:r>
            <a:endParaRPr b="0" i="0" sz="11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5"/>
          <p:cNvSpPr txBox="1"/>
          <p:nvPr>
            <p:ph idx="1" type="subTitle"/>
          </p:nvPr>
        </p:nvSpPr>
        <p:spPr>
          <a:xfrm>
            <a:off x="4931762" y="508875"/>
            <a:ext cx="3737100" cy="41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chemeClr val="lt1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highlight>
                  <a:schemeClr val="lt1"/>
                </a:highlight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highlight>
                  <a:schemeClr val="lt1"/>
                </a:highlight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highlight>
                  <a:schemeClr val="lt1"/>
                </a:highlight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highlight>
                  <a:schemeClr val="lt1"/>
                </a:highlight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highlight>
                  <a:schemeClr val="lt1"/>
                </a:highlight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highlight>
                  <a:schemeClr val="lt1"/>
                </a:highlight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highlight>
                  <a:schemeClr val="lt1"/>
                </a:highlight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highlight>
                  <a:schemeClr val="lt1"/>
                </a:highlight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1 Blank">
  <p:cSld name="CUSTOM_7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1 Title plus gold horizontal block">
  <p:cSld name="CUSTOM_2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/>
          <p:nvPr/>
        </p:nvSpPr>
        <p:spPr>
          <a:xfrm>
            <a:off x="-19225" y="1760200"/>
            <a:ext cx="9163200" cy="3438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7"/>
          <p:cNvSpPr txBox="1"/>
          <p:nvPr>
            <p:ph type="title"/>
          </p:nvPr>
        </p:nvSpPr>
        <p:spPr>
          <a:xfrm>
            <a:off x="328581" y="2286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" name="Google Shape;29;p7"/>
          <p:cNvSpPr txBox="1"/>
          <p:nvPr>
            <p:ph idx="1" type="body"/>
          </p:nvPr>
        </p:nvSpPr>
        <p:spPr>
          <a:xfrm>
            <a:off x="429868" y="2062715"/>
            <a:ext cx="7820400" cy="23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0  Left headline with text and subheading">
  <p:cSld name="1_19 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8"/>
          <p:cNvSpPr txBox="1"/>
          <p:nvPr>
            <p:ph type="title"/>
          </p:nvPr>
        </p:nvSpPr>
        <p:spPr>
          <a:xfrm>
            <a:off x="311705" y="228500"/>
            <a:ext cx="3378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" name="Google Shape;32;p8"/>
          <p:cNvSpPr txBox="1"/>
          <p:nvPr>
            <p:ph idx="1" type="body"/>
          </p:nvPr>
        </p:nvSpPr>
        <p:spPr>
          <a:xfrm>
            <a:off x="429869" y="1412913"/>
            <a:ext cx="3378900" cy="27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1  Left heading">
  <p:cSld name="CUSTOM_1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 txBox="1"/>
          <p:nvPr>
            <p:ph type="title"/>
          </p:nvPr>
        </p:nvSpPr>
        <p:spPr>
          <a:xfrm>
            <a:off x="328581" y="228600"/>
            <a:ext cx="2268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1 Blank slide with logo only 1">
  <p:cSld name="TITLE_1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36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540747" y="4192300"/>
            <a:ext cx="1406350" cy="826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5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E599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2286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650" y="884250"/>
            <a:ext cx="8520600" cy="40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/>
        </p:nvSpPr>
        <p:spPr>
          <a:xfrm>
            <a:off x="7465849" y="4859383"/>
            <a:ext cx="1428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"/>
              <a:buFont typeface="Arial"/>
              <a:buNone/>
            </a:pPr>
            <a:r>
              <a:rPr b="0" i="0" lang="en" sz="400" u="none" cap="none" strike="noStrike">
                <a:solidFill>
                  <a:srgbClr val="B7B7B7"/>
                </a:solidFill>
                <a:latin typeface="Arial"/>
                <a:ea typeface="Arial"/>
                <a:cs typeface="Arial"/>
                <a:sym typeface="Arial"/>
              </a:rPr>
              <a:t>Copyright © 2021 Arizona Board of Regents</a:t>
            </a:r>
            <a:endParaRPr b="0" i="0" sz="400" u="none" cap="none" strike="noStrike">
              <a:solidFill>
                <a:srgbClr val="B7B7B7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620">
          <p15:clr>
            <a:srgbClr val="EA4335"/>
          </p15:clr>
        </p15:guide>
        <p15:guide id="2" pos="2880">
          <p15:clr>
            <a:srgbClr val="EA4335"/>
          </p15:clr>
        </p15:guide>
        <p15:guide id="3" pos="196">
          <p15:clr>
            <a:srgbClr val="EA4335"/>
          </p15:clr>
        </p15:guide>
        <p15:guide id="4" pos="5564">
          <p15:clr>
            <a:srgbClr val="EA4335"/>
          </p15:clr>
        </p15:guide>
        <p15:guide id="5" orient="horz" pos="144">
          <p15:clr>
            <a:srgbClr val="EA4335"/>
          </p15:clr>
        </p15:guide>
        <p15:guide id="6" orient="horz" pos="89">
          <p15:clr>
            <a:srgbClr val="EA4335"/>
          </p15:clr>
        </p15:guide>
        <p15:guide id="7" pos="153">
          <p15:clr>
            <a:srgbClr val="EA4335"/>
          </p15:clr>
        </p15:guide>
        <p15:guide id="8" orient="horz" pos="3096">
          <p15:clr>
            <a:srgbClr val="EA4335"/>
          </p15:clr>
        </p15:guide>
        <p15:guide id="9" orient="horz" pos="199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9.png"/><Relationship Id="rId4" Type="http://schemas.openxmlformats.org/officeDocument/2006/relationships/image" Target="../media/image22.png"/><Relationship Id="rId5" Type="http://schemas.openxmlformats.org/officeDocument/2006/relationships/image" Target="../media/image18.png"/><Relationship Id="rId6" Type="http://schemas.openxmlformats.org/officeDocument/2006/relationships/image" Target="../media/image17.png"/><Relationship Id="rId7" Type="http://schemas.openxmlformats.org/officeDocument/2006/relationships/image" Target="../media/image2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9.png"/><Relationship Id="rId4" Type="http://schemas.openxmlformats.org/officeDocument/2006/relationships/hyperlink" Target="http://drive.google.com/file/d/1ASPlrApdKMAJln0yKRT07_dZiLF6_0kU/view" TargetMode="External"/><Relationship Id="rId5" Type="http://schemas.openxmlformats.org/officeDocument/2006/relationships/image" Target="../media/image11.png"/><Relationship Id="rId6" Type="http://schemas.openxmlformats.org/officeDocument/2006/relationships/hyperlink" Target="http://drive.google.com/file/d/1FkdtCRZKVt-YSTTtaaQciVFCGm6hQKtO/view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8.png"/><Relationship Id="rId4" Type="http://schemas.openxmlformats.org/officeDocument/2006/relationships/image" Target="../media/image20.png"/><Relationship Id="rId5" Type="http://schemas.openxmlformats.org/officeDocument/2006/relationships/image" Target="../media/image16.png"/><Relationship Id="rId6" Type="http://schemas.openxmlformats.org/officeDocument/2006/relationships/image" Target="../media/image2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0.jpg"/><Relationship Id="rId4" Type="http://schemas.openxmlformats.org/officeDocument/2006/relationships/image" Target="../media/image25.gif"/><Relationship Id="rId5" Type="http://schemas.openxmlformats.org/officeDocument/2006/relationships/image" Target="../media/image26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1.png"/><Relationship Id="rId4" Type="http://schemas.openxmlformats.org/officeDocument/2006/relationships/image" Target="../media/image2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8.png"/><Relationship Id="rId4" Type="http://schemas.openxmlformats.org/officeDocument/2006/relationships/hyperlink" Target="https://github.com/Darshshah23/Voxel-based-3d-Detection-and-Reconstruction" TargetMode="External"/><Relationship Id="rId9" Type="http://schemas.openxmlformats.org/officeDocument/2006/relationships/image" Target="../media/image6.jpg"/><Relationship Id="rId5" Type="http://schemas.openxmlformats.org/officeDocument/2006/relationships/hyperlink" Target="http://cvlab.cse.msu.edu/pdfs/MDR_paper.pdf" TargetMode="External"/><Relationship Id="rId6" Type="http://schemas.openxmlformats.org/officeDocument/2006/relationships/hyperlink" Target="https://doi.org/10.48550/arXiv.2004.00452" TargetMode="External"/><Relationship Id="rId7" Type="http://schemas.openxmlformats.org/officeDocument/2006/relationships/image" Target="../media/image3.jpg"/><Relationship Id="rId8" Type="http://schemas.openxmlformats.org/officeDocument/2006/relationships/image" Target="../media/image14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8.png"/><Relationship Id="rId4" Type="http://schemas.openxmlformats.org/officeDocument/2006/relationships/image" Target="../media/image7.png"/><Relationship Id="rId5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8.png"/><Relationship Id="rId4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8.png"/><Relationship Id="rId4" Type="http://schemas.openxmlformats.org/officeDocument/2006/relationships/image" Target="../media/image9.png"/><Relationship Id="rId5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8.png"/><Relationship Id="rId4" Type="http://schemas.openxmlformats.org/officeDocument/2006/relationships/image" Target="../media/image15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8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6"/>
          <p:cNvSpPr txBox="1"/>
          <p:nvPr>
            <p:ph idx="4294967295" type="body"/>
          </p:nvPr>
        </p:nvSpPr>
        <p:spPr>
          <a:xfrm>
            <a:off x="464100" y="3684575"/>
            <a:ext cx="4107900" cy="16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1400">
                <a:solidFill>
                  <a:schemeClr val="dk1"/>
                </a:solidFill>
              </a:rPr>
              <a:t>Presented by:</a:t>
            </a:r>
            <a:endParaRPr b="1"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1400">
                <a:solidFill>
                  <a:schemeClr val="dk1"/>
                </a:solidFill>
              </a:rPr>
              <a:t>Rikenkumar Patel -      1220689197 </a:t>
            </a:r>
            <a:endParaRPr b="1"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1400">
                <a:solidFill>
                  <a:schemeClr val="dk1"/>
                </a:solidFill>
              </a:rPr>
              <a:t>Darsh Shah -                1222859573</a:t>
            </a:r>
            <a:endParaRPr b="1"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1400">
                <a:solidFill>
                  <a:schemeClr val="dk1"/>
                </a:solidFill>
              </a:rPr>
              <a:t>Devang Kakadiya -      1220410126</a:t>
            </a:r>
            <a:endParaRPr b="1"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1400">
                <a:solidFill>
                  <a:schemeClr val="dk1"/>
                </a:solidFill>
              </a:rPr>
              <a:t>Md Ragib Shaharear - 1223383447</a:t>
            </a:r>
            <a:endParaRPr b="1"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br>
              <a:rPr b="1" lang="en" sz="1400">
                <a:solidFill>
                  <a:schemeClr val="dk1"/>
                </a:solidFill>
              </a:rPr>
            </a:br>
            <a:br>
              <a:rPr lang="en" sz="1400">
                <a:solidFill>
                  <a:schemeClr val="dk1"/>
                </a:solidFill>
              </a:rPr>
            </a:br>
            <a:endParaRPr b="0" sz="1400">
              <a:solidFill>
                <a:schemeClr val="dk1"/>
              </a:solidFill>
            </a:endParaRPr>
          </a:p>
        </p:txBody>
      </p:sp>
      <p:sp>
        <p:nvSpPr>
          <p:cNvPr id="94" name="Google Shape;94;p26"/>
          <p:cNvSpPr txBox="1"/>
          <p:nvPr/>
        </p:nvSpPr>
        <p:spPr>
          <a:xfrm>
            <a:off x="334950" y="315925"/>
            <a:ext cx="84741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4572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highlight>
                  <a:srgbClr val="FFE599"/>
                </a:highlight>
              </a:rPr>
              <a:t>EEE 511</a:t>
            </a:r>
            <a:r>
              <a:rPr b="1" lang="en" sz="2400">
                <a:solidFill>
                  <a:schemeClr val="dk1"/>
                </a:solidFill>
                <a:highlight>
                  <a:srgbClr val="FFE599"/>
                </a:highlight>
              </a:rPr>
              <a:t> - ARTIFICIAL NEURAL COMPUTATION</a:t>
            </a:r>
            <a:br>
              <a:rPr b="1" i="0" lang="en" sz="2400" u="none" cap="none" strike="noStrike">
                <a:solidFill>
                  <a:schemeClr val="accent1"/>
                </a:solidFill>
              </a:rPr>
            </a:br>
            <a:r>
              <a:rPr b="1" i="0" lang="en" sz="2400" u="none" cap="none" strike="noStrike">
                <a:solidFill>
                  <a:schemeClr val="accent1"/>
                </a:solidFill>
              </a:rPr>
              <a:t>	</a:t>
            </a:r>
            <a:r>
              <a:rPr b="1" lang="en" sz="2400">
                <a:solidFill>
                  <a:schemeClr val="accent1"/>
                </a:solidFill>
                <a:highlight>
                  <a:schemeClr val="dk1"/>
                </a:highlight>
              </a:rPr>
              <a:t>FINAL PROJECT  PRESENTATION</a:t>
            </a:r>
            <a:endParaRPr b="1" i="0" sz="2400" u="none" cap="none" strike="noStrike">
              <a:solidFill>
                <a:schemeClr val="accent1"/>
              </a:solidFill>
            </a:endParaRPr>
          </a:p>
        </p:txBody>
      </p:sp>
      <p:sp>
        <p:nvSpPr>
          <p:cNvPr id="95" name="Google Shape;95;p26"/>
          <p:cNvSpPr txBox="1"/>
          <p:nvPr/>
        </p:nvSpPr>
        <p:spPr>
          <a:xfrm>
            <a:off x="4103025" y="4132175"/>
            <a:ext cx="4190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">
                <a:solidFill>
                  <a:schemeClr val="accent2"/>
                </a:solidFill>
              </a:rPr>
              <a:t>Robotics and Autonomous Systems</a:t>
            </a:r>
            <a:endParaRPr b="1">
              <a:solidFill>
                <a:schemeClr val="accen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Professor: Jennie Si, Ph.D.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96" name="Google Shape;9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1037" y="1374500"/>
            <a:ext cx="6941926" cy="2310075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26"/>
          <p:cNvSpPr txBox="1"/>
          <p:nvPr/>
        </p:nvSpPr>
        <p:spPr>
          <a:xfrm>
            <a:off x="4303125" y="4809375"/>
            <a:ext cx="374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5"/>
          <p:cNvSpPr txBox="1"/>
          <p:nvPr>
            <p:ph idx="1" type="body"/>
          </p:nvPr>
        </p:nvSpPr>
        <p:spPr>
          <a:xfrm>
            <a:off x="101350" y="687500"/>
            <a:ext cx="4703700" cy="368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" sz="1400">
                <a:solidFill>
                  <a:schemeClr val="dk1"/>
                </a:solidFill>
              </a:rPr>
              <a:t>Detecting</a:t>
            </a:r>
            <a:r>
              <a:rPr lang="en" sz="1400">
                <a:solidFill>
                  <a:schemeClr val="dk1"/>
                </a:solidFill>
              </a:rPr>
              <a:t> the objects from image: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 sz="1400">
                <a:solidFill>
                  <a:schemeClr val="dk1"/>
                </a:solidFill>
              </a:rPr>
              <a:t>Taken some pictures from our </a:t>
            </a:r>
            <a:r>
              <a:rPr b="1" lang="en" sz="1400">
                <a:solidFill>
                  <a:schemeClr val="dk1"/>
                </a:solidFill>
              </a:rPr>
              <a:t>surroundings</a:t>
            </a:r>
            <a:r>
              <a:rPr b="1"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and also from </a:t>
            </a:r>
            <a:r>
              <a:rPr b="1" lang="en" sz="1400">
                <a:solidFill>
                  <a:schemeClr val="dk1"/>
                </a:solidFill>
              </a:rPr>
              <a:t>internet</a:t>
            </a:r>
            <a:r>
              <a:rPr lang="en" sz="1400">
                <a:solidFill>
                  <a:schemeClr val="dk1"/>
                </a:solidFill>
              </a:rPr>
              <a:t>. 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 sz="1400">
                <a:solidFill>
                  <a:schemeClr val="dk1"/>
                </a:solidFill>
              </a:rPr>
              <a:t>We tested images for both </a:t>
            </a:r>
            <a:r>
              <a:rPr b="1" lang="en" sz="1400">
                <a:solidFill>
                  <a:schemeClr val="dk1"/>
                </a:solidFill>
              </a:rPr>
              <a:t>2D and 3D bounding boxes.</a:t>
            </a:r>
            <a:endParaRPr b="1" sz="14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 sz="1400">
                <a:solidFill>
                  <a:schemeClr val="dk1"/>
                </a:solidFill>
              </a:rPr>
              <a:t>Also tested the neural networks for </a:t>
            </a:r>
            <a:r>
              <a:rPr b="1" lang="en" sz="1400">
                <a:solidFill>
                  <a:schemeClr val="dk1"/>
                </a:solidFill>
              </a:rPr>
              <a:t>live video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b="1" lang="en" sz="1400">
                <a:solidFill>
                  <a:schemeClr val="dk1"/>
                </a:solidFill>
              </a:rPr>
              <a:t>stream</a:t>
            </a:r>
            <a:r>
              <a:rPr lang="en" sz="1400">
                <a:solidFill>
                  <a:schemeClr val="dk1"/>
                </a:solidFill>
              </a:rPr>
              <a:t> to check the detection accuracy.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" sz="1400">
                <a:solidFill>
                  <a:schemeClr val="dk1"/>
                </a:solidFill>
              </a:rPr>
              <a:t>3D Reconstructing</a:t>
            </a:r>
            <a:r>
              <a:rPr lang="en" sz="1400">
                <a:solidFill>
                  <a:schemeClr val="dk1"/>
                </a:solidFill>
              </a:rPr>
              <a:t> the detected object: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 sz="1400">
                <a:solidFill>
                  <a:schemeClr val="dk1"/>
                </a:solidFill>
              </a:rPr>
              <a:t>Worked on the neural network to take an image, </a:t>
            </a:r>
            <a:r>
              <a:rPr b="1" lang="en" sz="1400">
                <a:solidFill>
                  <a:schemeClr val="dk1"/>
                </a:solidFill>
              </a:rPr>
              <a:t>remove background</a:t>
            </a:r>
            <a:r>
              <a:rPr lang="en" sz="1400">
                <a:solidFill>
                  <a:schemeClr val="dk1"/>
                </a:solidFill>
              </a:rPr>
              <a:t> and segment the object and then make a 3D model of the object in </a:t>
            </a:r>
            <a:r>
              <a:rPr b="1" lang="en" sz="1400">
                <a:solidFill>
                  <a:schemeClr val="dk1"/>
                </a:solidFill>
              </a:rPr>
              <a:t>‘blender’</a:t>
            </a:r>
            <a:r>
              <a:rPr lang="en" sz="1400">
                <a:solidFill>
                  <a:schemeClr val="dk1"/>
                </a:solidFill>
              </a:rPr>
              <a:t>.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91" name="Google Shape;191;p35"/>
          <p:cNvSpPr txBox="1"/>
          <p:nvPr>
            <p:ph type="title"/>
          </p:nvPr>
        </p:nvSpPr>
        <p:spPr>
          <a:xfrm>
            <a:off x="533250" y="1413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highlight>
                  <a:srgbClr val="FFE599"/>
                </a:highlight>
              </a:rPr>
              <a:t>OUTCOME </a:t>
            </a:r>
            <a:r>
              <a:rPr lang="en" sz="2400">
                <a:solidFill>
                  <a:schemeClr val="dk1"/>
                </a:solidFill>
                <a:highlight>
                  <a:srgbClr val="FFE599"/>
                </a:highlight>
              </a:rPr>
              <a:t>SUMMARY</a:t>
            </a:r>
            <a:r>
              <a:rPr lang="en" sz="2400">
                <a:solidFill>
                  <a:schemeClr val="dk1"/>
                </a:solidFill>
                <a:highlight>
                  <a:srgbClr val="FFE599"/>
                </a:highlight>
              </a:rPr>
              <a:t> </a:t>
            </a:r>
            <a:endParaRPr sz="2400">
              <a:solidFill>
                <a:schemeClr val="dk1"/>
              </a:solidFill>
              <a:highlight>
                <a:srgbClr val="FFE599"/>
              </a:highlight>
            </a:endParaRPr>
          </a:p>
        </p:txBody>
      </p:sp>
      <p:pic>
        <p:nvPicPr>
          <p:cNvPr id="192" name="Google Shape;19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350" y="4645200"/>
            <a:ext cx="1461125" cy="447425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35"/>
          <p:cNvSpPr txBox="1"/>
          <p:nvPr/>
        </p:nvSpPr>
        <p:spPr>
          <a:xfrm>
            <a:off x="5565750" y="4645200"/>
            <a:ext cx="3488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Team 9: rpatel80, mshahare, dkakadiy, dshah58</a:t>
            </a:r>
            <a:endParaRPr sz="1200">
              <a:solidFill>
                <a:schemeClr val="dk1"/>
              </a:solidFill>
            </a:endParaRPr>
          </a:p>
        </p:txBody>
      </p:sp>
      <p:pic>
        <p:nvPicPr>
          <p:cNvPr id="194" name="Google Shape;194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76450" y="2694025"/>
            <a:ext cx="1382099" cy="1676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72450" y="2694025"/>
            <a:ext cx="1382100" cy="1676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43050" y="883675"/>
            <a:ext cx="1908726" cy="158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3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189775" y="866400"/>
            <a:ext cx="1720926" cy="1586800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35"/>
          <p:cNvSpPr txBox="1"/>
          <p:nvPr/>
        </p:nvSpPr>
        <p:spPr>
          <a:xfrm>
            <a:off x="4303125" y="4809375"/>
            <a:ext cx="546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6"/>
          <p:cNvSpPr txBox="1"/>
          <p:nvPr>
            <p:ph type="title"/>
          </p:nvPr>
        </p:nvSpPr>
        <p:spPr>
          <a:xfrm>
            <a:off x="311700" y="275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highlight>
                  <a:srgbClr val="FFE599"/>
                </a:highlight>
              </a:rPr>
              <a:t>OUTCOME SUMMARY </a:t>
            </a:r>
            <a:endParaRPr sz="2400">
              <a:solidFill>
                <a:schemeClr val="dk1"/>
              </a:solidFill>
              <a:highlight>
                <a:srgbClr val="FFE599"/>
              </a:highlight>
            </a:endParaRPr>
          </a:p>
        </p:txBody>
      </p:sp>
      <p:pic>
        <p:nvPicPr>
          <p:cNvPr id="204" name="Google Shape;20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350" y="4645200"/>
            <a:ext cx="1461125" cy="447425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36"/>
          <p:cNvSpPr txBox="1"/>
          <p:nvPr/>
        </p:nvSpPr>
        <p:spPr>
          <a:xfrm>
            <a:off x="5565750" y="4645200"/>
            <a:ext cx="3488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Team 9: rpatel80, mshahare, dkakadiy, dshah58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206" name="Google Shape;206;p36"/>
          <p:cNvSpPr txBox="1"/>
          <p:nvPr/>
        </p:nvSpPr>
        <p:spPr>
          <a:xfrm>
            <a:off x="0" y="1059400"/>
            <a:ext cx="4402500" cy="33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Experiment </a:t>
            </a:r>
            <a:r>
              <a:rPr b="1" lang="en">
                <a:solidFill>
                  <a:schemeClr val="dk1"/>
                </a:solidFill>
              </a:rPr>
              <a:t>results for detection:</a:t>
            </a:r>
            <a:endParaRPr b="1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b="1" lang="en">
                <a:solidFill>
                  <a:schemeClr val="dk1"/>
                </a:solidFill>
              </a:rPr>
              <a:t>YOLOv3</a:t>
            </a:r>
            <a:r>
              <a:rPr lang="en">
                <a:solidFill>
                  <a:schemeClr val="dk1"/>
                </a:solidFill>
              </a:rPr>
              <a:t> with 2D and </a:t>
            </a:r>
            <a:r>
              <a:rPr b="1" lang="en">
                <a:solidFill>
                  <a:schemeClr val="dk1"/>
                </a:solidFill>
              </a:rPr>
              <a:t>Mediapipe</a:t>
            </a:r>
            <a:r>
              <a:rPr lang="en">
                <a:solidFill>
                  <a:schemeClr val="dk1"/>
                </a:solidFill>
              </a:rPr>
              <a:t> with 3D </a:t>
            </a:r>
            <a:r>
              <a:rPr lang="en">
                <a:solidFill>
                  <a:schemeClr val="dk1"/>
                </a:solidFill>
              </a:rPr>
              <a:t>bounding</a:t>
            </a:r>
            <a:r>
              <a:rPr lang="en">
                <a:solidFill>
                  <a:schemeClr val="dk1"/>
                </a:solidFill>
              </a:rPr>
              <a:t> boxes gives better prediction than our previously worked, </a:t>
            </a:r>
            <a:r>
              <a:rPr b="1" lang="en">
                <a:solidFill>
                  <a:schemeClr val="dk1"/>
                </a:solidFill>
              </a:rPr>
              <a:t>CenterNet3D</a:t>
            </a:r>
            <a:r>
              <a:rPr lang="en">
                <a:solidFill>
                  <a:schemeClr val="dk1"/>
                </a:solidFill>
              </a:rPr>
              <a:t> and </a:t>
            </a:r>
            <a:r>
              <a:rPr b="1" lang="en">
                <a:solidFill>
                  <a:schemeClr val="dk1"/>
                </a:solidFill>
              </a:rPr>
              <a:t>mobileNetSSD</a:t>
            </a:r>
            <a:r>
              <a:rPr lang="en">
                <a:solidFill>
                  <a:schemeClr val="dk1"/>
                </a:solidFill>
              </a:rPr>
              <a:t> models.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Also considering Live stream object detection with average </a:t>
            </a:r>
            <a:r>
              <a:rPr b="1" lang="en">
                <a:solidFill>
                  <a:schemeClr val="dk1"/>
                </a:solidFill>
              </a:rPr>
              <a:t>21 FPS</a:t>
            </a:r>
            <a:r>
              <a:rPr lang="en">
                <a:solidFill>
                  <a:schemeClr val="dk1"/>
                </a:solidFill>
              </a:rPr>
              <a:t> gives above </a:t>
            </a:r>
            <a:r>
              <a:rPr b="1" lang="en">
                <a:solidFill>
                  <a:schemeClr val="dk1"/>
                </a:solidFill>
              </a:rPr>
              <a:t>87.3% accuracy</a:t>
            </a:r>
            <a:r>
              <a:rPr lang="en">
                <a:solidFill>
                  <a:schemeClr val="dk1"/>
                </a:solidFill>
              </a:rPr>
              <a:t>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 Experiment r</a:t>
            </a:r>
            <a:r>
              <a:rPr b="1" lang="en">
                <a:solidFill>
                  <a:schemeClr val="dk1"/>
                </a:solidFill>
              </a:rPr>
              <a:t>esults for 3D reconstruction:</a:t>
            </a:r>
            <a:endParaRPr b="1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 we have </a:t>
            </a:r>
            <a:r>
              <a:rPr lang="en">
                <a:solidFill>
                  <a:schemeClr val="dk1"/>
                </a:solidFill>
              </a:rPr>
              <a:t>almost</a:t>
            </a:r>
            <a:r>
              <a:rPr lang="en">
                <a:solidFill>
                  <a:schemeClr val="dk1"/>
                </a:solidFill>
              </a:rPr>
              <a:t> over </a:t>
            </a:r>
            <a:r>
              <a:rPr b="1" lang="en">
                <a:solidFill>
                  <a:schemeClr val="dk1"/>
                </a:solidFill>
              </a:rPr>
              <a:t>76% confidence (accuracy)</a:t>
            </a:r>
            <a:r>
              <a:rPr lang="en">
                <a:solidFill>
                  <a:schemeClr val="dk1"/>
                </a:solidFill>
              </a:rPr>
              <a:t> for  3D reconstruct the objects detected that we represent the model into ‘blender’.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07" name="Google Shape;207;p36" title="video1787490395 (online-video-cutter.com).mp4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02575" y="847700"/>
            <a:ext cx="2313976" cy="179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36" title="live.mp4">
            <a:hlinkClick r:id="rId6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02575" y="2806475"/>
            <a:ext cx="2313974" cy="167695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6"/>
          <p:cNvSpPr txBox="1"/>
          <p:nvPr/>
        </p:nvSpPr>
        <p:spPr>
          <a:xfrm>
            <a:off x="4303125" y="4809375"/>
            <a:ext cx="546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11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7"/>
          <p:cNvSpPr txBox="1"/>
          <p:nvPr>
            <p:ph type="title"/>
          </p:nvPr>
        </p:nvSpPr>
        <p:spPr>
          <a:xfrm>
            <a:off x="-87100" y="3159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highlight>
                  <a:srgbClr val="FFE599"/>
                </a:highlight>
              </a:rPr>
              <a:t>CHALLENGES  AND SOLUTIONS</a:t>
            </a:r>
            <a:endParaRPr sz="2400">
              <a:solidFill>
                <a:schemeClr val="dk1"/>
              </a:solidFill>
              <a:highlight>
                <a:srgbClr val="FFE599"/>
              </a:highlight>
            </a:endParaRPr>
          </a:p>
        </p:txBody>
      </p:sp>
      <p:pic>
        <p:nvPicPr>
          <p:cNvPr id="215" name="Google Shape;215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350" y="4645200"/>
            <a:ext cx="1461125" cy="447425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37"/>
          <p:cNvSpPr txBox="1"/>
          <p:nvPr/>
        </p:nvSpPr>
        <p:spPr>
          <a:xfrm>
            <a:off x="5565750" y="4645200"/>
            <a:ext cx="3488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Team 9: rpatel80, mshahare, dkakadiy, dshah58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217" name="Google Shape;217;p37"/>
          <p:cNvSpPr txBox="1"/>
          <p:nvPr/>
        </p:nvSpPr>
        <p:spPr>
          <a:xfrm>
            <a:off x="-87100" y="1273813"/>
            <a:ext cx="8190600" cy="36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  <a:highlight>
                  <a:srgbClr val="FFE599"/>
                </a:highlight>
              </a:rPr>
              <a:t>Problem: </a:t>
            </a:r>
            <a:r>
              <a:rPr b="1" lang="en">
                <a:solidFill>
                  <a:schemeClr val="dk1"/>
                </a:solidFill>
                <a:highlight>
                  <a:srgbClr val="FFE599"/>
                </a:highlight>
              </a:rPr>
              <a:t>Incomplete information</a:t>
            </a:r>
            <a:r>
              <a:rPr lang="en">
                <a:solidFill>
                  <a:schemeClr val="dk1"/>
                </a:solidFill>
                <a:highlight>
                  <a:srgbClr val="FFE599"/>
                </a:highlight>
              </a:rPr>
              <a:t> on initial Code:</a:t>
            </a:r>
            <a:endParaRPr>
              <a:solidFill>
                <a:schemeClr val="dk1"/>
              </a:solidFill>
              <a:highlight>
                <a:srgbClr val="FFE599"/>
              </a:highlight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  <a:highlight>
                  <a:srgbClr val="FFE599"/>
                </a:highlight>
              </a:rPr>
              <a:t>Solution: </a:t>
            </a:r>
            <a:r>
              <a:rPr b="1" lang="en">
                <a:solidFill>
                  <a:schemeClr val="dk1"/>
                </a:solidFill>
                <a:highlight>
                  <a:srgbClr val="FFE599"/>
                </a:highlight>
              </a:rPr>
              <a:t>completed</a:t>
            </a:r>
            <a:r>
              <a:rPr lang="en">
                <a:solidFill>
                  <a:schemeClr val="dk1"/>
                </a:solidFill>
                <a:highlight>
                  <a:srgbClr val="FFE599"/>
                </a:highlight>
              </a:rPr>
              <a:t> it but not desired output. </a:t>
            </a:r>
            <a:endParaRPr>
              <a:solidFill>
                <a:schemeClr val="dk1"/>
              </a:solidFill>
              <a:highlight>
                <a:srgbClr val="FFE599"/>
              </a:highlight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b="1" lang="en">
                <a:solidFill>
                  <a:schemeClr val="dk1"/>
                </a:solidFill>
                <a:highlight>
                  <a:srgbClr val="FFE599"/>
                </a:highlight>
              </a:rPr>
              <a:t>Different</a:t>
            </a:r>
            <a:r>
              <a:rPr lang="en">
                <a:solidFill>
                  <a:schemeClr val="dk1"/>
                </a:solidFill>
                <a:highlight>
                  <a:srgbClr val="FFE599"/>
                </a:highlight>
              </a:rPr>
              <a:t> neural network model.</a:t>
            </a:r>
            <a:endParaRPr>
              <a:solidFill>
                <a:schemeClr val="dk1"/>
              </a:solidFill>
              <a:highlight>
                <a:srgbClr val="FFE599"/>
              </a:highlight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  <a:highlight>
                  <a:srgbClr val="FFE599"/>
                </a:highlight>
              </a:rPr>
              <a:t>Problem: </a:t>
            </a:r>
            <a:r>
              <a:rPr b="1" lang="en">
                <a:solidFill>
                  <a:schemeClr val="dk1"/>
                </a:solidFill>
                <a:highlight>
                  <a:srgbClr val="FFE599"/>
                </a:highlight>
              </a:rPr>
              <a:t>Less Label categories</a:t>
            </a:r>
            <a:r>
              <a:rPr lang="en">
                <a:solidFill>
                  <a:schemeClr val="dk1"/>
                </a:solidFill>
                <a:highlight>
                  <a:srgbClr val="FFE599"/>
                </a:highlight>
              </a:rPr>
              <a:t> to detect(19):</a:t>
            </a:r>
            <a:endParaRPr>
              <a:solidFill>
                <a:schemeClr val="dk1"/>
              </a:solidFill>
              <a:highlight>
                <a:srgbClr val="FFE599"/>
              </a:highlight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  <a:highlight>
                  <a:srgbClr val="FFE599"/>
                </a:highlight>
              </a:rPr>
              <a:t>Solution : Changed dataset from </a:t>
            </a:r>
            <a:r>
              <a:rPr b="1" lang="en">
                <a:solidFill>
                  <a:schemeClr val="dk1"/>
                </a:solidFill>
                <a:highlight>
                  <a:srgbClr val="FFE599"/>
                </a:highlight>
              </a:rPr>
              <a:t>ScanNetMDR</a:t>
            </a:r>
            <a:r>
              <a:rPr lang="en">
                <a:solidFill>
                  <a:schemeClr val="dk1"/>
                </a:solidFill>
                <a:highlight>
                  <a:srgbClr val="FFE599"/>
                </a:highlight>
              </a:rPr>
              <a:t> </a:t>
            </a:r>
            <a:endParaRPr>
              <a:solidFill>
                <a:schemeClr val="dk1"/>
              </a:solidFill>
              <a:highlight>
                <a:srgbClr val="FFE599"/>
              </a:highlight>
            </a:endParaRPr>
          </a:p>
          <a:p>
            <a:pPr indent="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FFE599"/>
                </a:highlight>
              </a:rPr>
              <a:t>to </a:t>
            </a:r>
            <a:r>
              <a:rPr b="1" lang="en">
                <a:solidFill>
                  <a:schemeClr val="dk1"/>
                </a:solidFill>
                <a:highlight>
                  <a:srgbClr val="FFE599"/>
                </a:highlight>
              </a:rPr>
              <a:t>COCO</a:t>
            </a:r>
            <a:r>
              <a:rPr lang="en">
                <a:solidFill>
                  <a:schemeClr val="dk1"/>
                </a:solidFill>
                <a:highlight>
                  <a:srgbClr val="FFE599"/>
                </a:highlight>
              </a:rPr>
              <a:t> and </a:t>
            </a:r>
            <a:r>
              <a:rPr b="1" lang="en">
                <a:solidFill>
                  <a:schemeClr val="dk1"/>
                </a:solidFill>
                <a:highlight>
                  <a:srgbClr val="FFE599"/>
                </a:highlight>
              </a:rPr>
              <a:t>Objectron</a:t>
            </a:r>
            <a:r>
              <a:rPr lang="en">
                <a:solidFill>
                  <a:schemeClr val="dk1"/>
                </a:solidFill>
                <a:highlight>
                  <a:srgbClr val="FFE599"/>
                </a:highlight>
              </a:rPr>
              <a:t>.</a:t>
            </a:r>
            <a:endParaRPr>
              <a:solidFill>
                <a:schemeClr val="dk1"/>
              </a:solidFill>
              <a:highlight>
                <a:srgbClr val="FFE599"/>
              </a:highlight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  <a:highlight>
                  <a:srgbClr val="FFE599"/>
                </a:highlight>
              </a:rPr>
              <a:t>Problem: 3D reconstruction of </a:t>
            </a:r>
            <a:r>
              <a:rPr b="1" lang="en">
                <a:solidFill>
                  <a:schemeClr val="dk1"/>
                </a:solidFill>
                <a:highlight>
                  <a:srgbClr val="FFE599"/>
                </a:highlight>
              </a:rPr>
              <a:t>multiple</a:t>
            </a:r>
            <a:r>
              <a:rPr b="1" lang="en">
                <a:solidFill>
                  <a:schemeClr val="dk1"/>
                </a:solidFill>
                <a:highlight>
                  <a:srgbClr val="FFE599"/>
                </a:highlight>
              </a:rPr>
              <a:t> objects</a:t>
            </a:r>
            <a:r>
              <a:rPr lang="en">
                <a:solidFill>
                  <a:schemeClr val="dk1"/>
                </a:solidFill>
                <a:highlight>
                  <a:srgbClr val="FFE599"/>
                </a:highlight>
              </a:rPr>
              <a:t>:</a:t>
            </a:r>
            <a:endParaRPr>
              <a:solidFill>
                <a:schemeClr val="dk1"/>
              </a:solidFill>
              <a:highlight>
                <a:srgbClr val="FFE599"/>
              </a:highlight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  <a:highlight>
                  <a:srgbClr val="FFE599"/>
                </a:highlight>
              </a:rPr>
              <a:t>Solution: Image segmentation of </a:t>
            </a:r>
            <a:r>
              <a:rPr b="1" lang="en">
                <a:solidFill>
                  <a:schemeClr val="dk1"/>
                </a:solidFill>
                <a:highlight>
                  <a:srgbClr val="FFE599"/>
                </a:highlight>
              </a:rPr>
              <a:t>all individual objects</a:t>
            </a:r>
            <a:r>
              <a:rPr lang="en">
                <a:solidFill>
                  <a:schemeClr val="dk1"/>
                </a:solidFill>
                <a:highlight>
                  <a:srgbClr val="FFE599"/>
                </a:highlight>
              </a:rPr>
              <a:t>(remove.bg).</a:t>
            </a:r>
            <a:endParaRPr>
              <a:solidFill>
                <a:schemeClr val="dk1"/>
              </a:solidFill>
              <a:highlight>
                <a:srgbClr val="FFE599"/>
              </a:highlight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  <a:highlight>
                  <a:srgbClr val="FFE599"/>
                </a:highlight>
              </a:rPr>
              <a:t>Converting </a:t>
            </a:r>
            <a:r>
              <a:rPr b="1" lang="en">
                <a:solidFill>
                  <a:schemeClr val="dk1"/>
                </a:solidFill>
                <a:highlight>
                  <a:srgbClr val="FFE599"/>
                </a:highlight>
              </a:rPr>
              <a:t>point cloud</a:t>
            </a:r>
            <a:r>
              <a:rPr lang="en">
                <a:solidFill>
                  <a:schemeClr val="dk1"/>
                </a:solidFill>
                <a:highlight>
                  <a:srgbClr val="FFE599"/>
                </a:highlight>
              </a:rPr>
              <a:t> to model with </a:t>
            </a:r>
            <a:r>
              <a:rPr b="1" lang="en">
                <a:solidFill>
                  <a:schemeClr val="dk1"/>
                </a:solidFill>
                <a:highlight>
                  <a:srgbClr val="FFE599"/>
                </a:highlight>
              </a:rPr>
              <a:t>RGB depth image</a:t>
            </a:r>
            <a:r>
              <a:rPr lang="en">
                <a:solidFill>
                  <a:schemeClr val="dk1"/>
                </a:solidFill>
                <a:highlight>
                  <a:srgbClr val="FFE599"/>
                </a:highlight>
              </a:rPr>
              <a:t>(depth estimation).</a:t>
            </a:r>
            <a:endParaRPr>
              <a:solidFill>
                <a:schemeClr val="dk1"/>
              </a:solidFill>
              <a:highlight>
                <a:srgbClr val="FFE599"/>
              </a:highlight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  <a:highlight>
                  <a:srgbClr val="FFE599"/>
                </a:highlight>
              </a:rPr>
              <a:t>Also for </a:t>
            </a:r>
            <a:r>
              <a:rPr b="1" lang="en">
                <a:solidFill>
                  <a:schemeClr val="dk1"/>
                </a:solidFill>
                <a:highlight>
                  <a:srgbClr val="FFE599"/>
                </a:highlight>
              </a:rPr>
              <a:t>time</a:t>
            </a:r>
            <a:r>
              <a:rPr lang="en">
                <a:solidFill>
                  <a:schemeClr val="dk1"/>
                </a:solidFill>
                <a:highlight>
                  <a:srgbClr val="FFE599"/>
                </a:highlight>
              </a:rPr>
              <a:t> </a:t>
            </a:r>
            <a:r>
              <a:rPr lang="en">
                <a:solidFill>
                  <a:schemeClr val="dk1"/>
                </a:solidFill>
                <a:highlight>
                  <a:srgbClr val="FFE599"/>
                </a:highlight>
              </a:rPr>
              <a:t>constraint, we focused on the </a:t>
            </a:r>
            <a:r>
              <a:rPr b="1" lang="en">
                <a:solidFill>
                  <a:schemeClr val="dk1"/>
                </a:solidFill>
                <a:highlight>
                  <a:srgbClr val="FFE599"/>
                </a:highlight>
              </a:rPr>
              <a:t>human images.</a:t>
            </a:r>
            <a:r>
              <a:rPr lang="en">
                <a:solidFill>
                  <a:schemeClr val="dk1"/>
                </a:solidFill>
                <a:highlight>
                  <a:srgbClr val="FFE599"/>
                </a:highlight>
              </a:rPr>
              <a:t> </a:t>
            </a:r>
            <a:endParaRPr>
              <a:solidFill>
                <a:schemeClr val="dk1"/>
              </a:solidFill>
              <a:highlight>
                <a:srgbClr val="FFE599"/>
              </a:highlight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highlight>
                <a:srgbClr val="FFE599"/>
              </a:highlight>
            </a:endParaRPr>
          </a:p>
        </p:txBody>
      </p:sp>
      <p:pic>
        <p:nvPicPr>
          <p:cNvPr id="218" name="Google Shape;218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55573" y="96677"/>
            <a:ext cx="1893950" cy="2109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31050" y="96675"/>
            <a:ext cx="1893950" cy="219857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18374" y="1519300"/>
            <a:ext cx="3914475" cy="1743575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37"/>
          <p:cNvSpPr txBox="1"/>
          <p:nvPr/>
        </p:nvSpPr>
        <p:spPr>
          <a:xfrm>
            <a:off x="4303125" y="4809375"/>
            <a:ext cx="546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12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8"/>
          <p:cNvSpPr txBox="1"/>
          <p:nvPr>
            <p:ph idx="1" type="body"/>
          </p:nvPr>
        </p:nvSpPr>
        <p:spPr>
          <a:xfrm>
            <a:off x="-389300" y="1028700"/>
            <a:ext cx="4508400" cy="361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As this is very interesting concept for object detection, reconstructing the model </a:t>
            </a:r>
            <a:r>
              <a:rPr b="1" lang="en" sz="1400">
                <a:solidFill>
                  <a:schemeClr val="dk1"/>
                </a:solidFill>
              </a:rPr>
              <a:t>individually</a:t>
            </a:r>
            <a:r>
              <a:rPr lang="en" sz="1400">
                <a:solidFill>
                  <a:schemeClr val="dk1"/>
                </a:solidFill>
              </a:rPr>
              <a:t> from point cloud(we are considered in recent work) worked better for 3d objects.</a:t>
            </a:r>
            <a:endParaRPr sz="1400">
              <a:solidFill>
                <a:schemeClr val="dk1"/>
              </a:solidFill>
            </a:endParaRPr>
          </a:p>
          <a:p>
            <a:pPr indent="0" lvl="0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-3175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In future of this project, we are considering the </a:t>
            </a:r>
            <a:r>
              <a:rPr b="1" lang="en" sz="1400">
                <a:solidFill>
                  <a:schemeClr val="dk1"/>
                </a:solidFill>
              </a:rPr>
              <a:t>masking</a:t>
            </a:r>
            <a:r>
              <a:rPr lang="en" sz="1400">
                <a:solidFill>
                  <a:schemeClr val="dk1"/>
                </a:solidFill>
              </a:rPr>
              <a:t> and </a:t>
            </a:r>
            <a:r>
              <a:rPr b="1" lang="en" sz="1400">
                <a:solidFill>
                  <a:schemeClr val="dk1"/>
                </a:solidFill>
              </a:rPr>
              <a:t>segmenting</a:t>
            </a:r>
            <a:r>
              <a:rPr lang="en" sz="1400">
                <a:solidFill>
                  <a:schemeClr val="dk1"/>
                </a:solidFill>
              </a:rPr>
              <a:t> the image and recreation a 3D image including </a:t>
            </a:r>
            <a:r>
              <a:rPr b="1" lang="en" sz="1400">
                <a:solidFill>
                  <a:schemeClr val="dk1"/>
                </a:solidFill>
              </a:rPr>
              <a:t>whole environment.</a:t>
            </a:r>
            <a:endParaRPr b="1" sz="1400">
              <a:solidFill>
                <a:schemeClr val="dk1"/>
              </a:solidFill>
            </a:endParaRPr>
          </a:p>
          <a:p>
            <a:pPr indent="0" lvl="0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dk1"/>
              </a:solidFill>
            </a:endParaRPr>
          </a:p>
          <a:p>
            <a:pPr indent="-3175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" sz="1400">
                <a:solidFill>
                  <a:schemeClr val="dk1"/>
                </a:solidFill>
              </a:rPr>
              <a:t>Considering all objects </a:t>
            </a:r>
            <a:r>
              <a:rPr lang="en" sz="1400">
                <a:solidFill>
                  <a:schemeClr val="dk1"/>
                </a:solidFill>
              </a:rPr>
              <a:t>from the image are there simultaneously rather that r</a:t>
            </a:r>
            <a:r>
              <a:rPr b="1" lang="en" sz="1400">
                <a:solidFill>
                  <a:schemeClr val="dk1"/>
                </a:solidFill>
              </a:rPr>
              <a:t>emodeling individually.</a:t>
            </a:r>
            <a:endParaRPr b="1"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227" name="Google Shape;227;p38"/>
          <p:cNvSpPr txBox="1"/>
          <p:nvPr>
            <p:ph type="title"/>
          </p:nvPr>
        </p:nvSpPr>
        <p:spPr>
          <a:xfrm>
            <a:off x="311700" y="2286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highlight>
                  <a:srgbClr val="FFE599"/>
                </a:highlight>
              </a:rPr>
              <a:t>FUTURE WORKS</a:t>
            </a:r>
            <a:r>
              <a:rPr lang="en" sz="2400">
                <a:solidFill>
                  <a:schemeClr val="dk1"/>
                </a:solidFill>
                <a:highlight>
                  <a:srgbClr val="FFE599"/>
                </a:highlight>
              </a:rPr>
              <a:t> </a:t>
            </a:r>
            <a:endParaRPr sz="2400">
              <a:solidFill>
                <a:schemeClr val="dk1"/>
              </a:solidFill>
              <a:highlight>
                <a:srgbClr val="FFE599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highlight>
                <a:srgbClr val="FFE599"/>
              </a:highlight>
            </a:endParaRPr>
          </a:p>
        </p:txBody>
      </p:sp>
      <p:sp>
        <p:nvSpPr>
          <p:cNvPr id="228" name="Google Shape;228;p38"/>
          <p:cNvSpPr txBox="1"/>
          <p:nvPr/>
        </p:nvSpPr>
        <p:spPr>
          <a:xfrm>
            <a:off x="5565750" y="4645200"/>
            <a:ext cx="3488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Team 9: rpatel80, mshahare, dkakadiy, dshah58</a:t>
            </a:r>
            <a:endParaRPr sz="1200">
              <a:solidFill>
                <a:schemeClr val="dk1"/>
              </a:solidFill>
            </a:endParaRPr>
          </a:p>
        </p:txBody>
      </p:sp>
      <p:pic>
        <p:nvPicPr>
          <p:cNvPr id="229" name="Google Shape;229;p38"/>
          <p:cNvPicPr preferRelativeResize="0"/>
          <p:nvPr/>
        </p:nvPicPr>
        <p:blipFill rotWithShape="1">
          <a:blip r:embed="rId3">
            <a:alphaModFix/>
          </a:blip>
          <a:srcRect b="0" l="0" r="13666" t="0"/>
          <a:stretch/>
        </p:blipFill>
        <p:spPr>
          <a:xfrm>
            <a:off x="4190025" y="801300"/>
            <a:ext cx="4642826" cy="168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07125" y="2571750"/>
            <a:ext cx="2425725" cy="1850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90025" y="2571750"/>
            <a:ext cx="2217101" cy="1850300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38"/>
          <p:cNvSpPr txBox="1"/>
          <p:nvPr/>
        </p:nvSpPr>
        <p:spPr>
          <a:xfrm>
            <a:off x="4303125" y="4809375"/>
            <a:ext cx="546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13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9"/>
          <p:cNvSpPr txBox="1"/>
          <p:nvPr>
            <p:ph idx="1" type="body"/>
          </p:nvPr>
        </p:nvSpPr>
        <p:spPr>
          <a:xfrm>
            <a:off x="137625" y="860288"/>
            <a:ext cx="8877900" cy="320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[1] Liu, Feng, and Xiaoming Liu. ”Voxel-based 3D Detection and Reconstruction of Multiple Objects from a Single Image.” Advances in Neural Information Processing Systems 34 (2021).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[2] Shunsuke Saito, Tomas Simon, Jason M. Saragih, Hanbyul Joo: PIFuHD: Multi-Level Pixel-Aligned Implicit Function for High-Resolution 3D Human Digitization. CoRR abs/2004.00452 (2020)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[3] Wei Liu, Dragomir Anguelov, Dumitru Erhan, Christian Szegedy, Scott E. Reed, Cheng-Yang Fu, Alexander C. Berg:SSD: Single Shot MultiBox Detector. CoRR abs/1512.02325 (2015)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[4] Y.C. Chiu, C.Y. Tsai, M.D. Ruan, G.Y. Shen and T.T. Lee, ”Mobilenet- SSDv2: An Improved Object Detection Model for Embedded Systems,” 2020 International Conference on System Science and Engineering 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[5] Joseph Redmon, Ali Farhadi:YOLO9000: Better, Faster, Stronger. CoRR abs/1612.08242 (2016))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[6] Christopher B. Choy, Danfei Xu, JunYoung Gwak, Kevin Chen, Silvio Savarese: 3D-R2N2: A Unified Approach for Single and Multi-view 3D Object Reconstruction. CoRR abs/1604.00449 (2016)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238" name="Google Shape;238;p39"/>
          <p:cNvSpPr txBox="1"/>
          <p:nvPr>
            <p:ph type="title"/>
          </p:nvPr>
        </p:nvSpPr>
        <p:spPr>
          <a:xfrm>
            <a:off x="311700" y="2286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References</a:t>
            </a:r>
            <a:r>
              <a:rPr lang="en" sz="2400"/>
              <a:t> </a:t>
            </a:r>
            <a:endParaRPr sz="2400"/>
          </a:p>
        </p:txBody>
      </p:sp>
      <p:sp>
        <p:nvSpPr>
          <p:cNvPr id="239" name="Google Shape;239;p39"/>
          <p:cNvSpPr txBox="1"/>
          <p:nvPr/>
        </p:nvSpPr>
        <p:spPr>
          <a:xfrm>
            <a:off x="4303125" y="4809375"/>
            <a:ext cx="546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14</a:t>
            </a:r>
            <a:endParaRPr/>
          </a:p>
        </p:txBody>
      </p:sp>
      <p:sp>
        <p:nvSpPr>
          <p:cNvPr id="240" name="Google Shape;240;p39"/>
          <p:cNvSpPr txBox="1"/>
          <p:nvPr/>
        </p:nvSpPr>
        <p:spPr>
          <a:xfrm>
            <a:off x="5565750" y="4645200"/>
            <a:ext cx="3488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Team 9: rpatel80, mshahare, dkakadiy, dshah58</a:t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Google Shape;24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6725" y="2219800"/>
            <a:ext cx="4459700" cy="2508575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46" name="Google Shape;246;p40"/>
          <p:cNvSpPr txBox="1"/>
          <p:nvPr/>
        </p:nvSpPr>
        <p:spPr>
          <a:xfrm>
            <a:off x="4303125" y="4809375"/>
            <a:ext cx="546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15</a:t>
            </a:r>
            <a:endParaRPr/>
          </a:p>
        </p:txBody>
      </p:sp>
      <p:pic>
        <p:nvPicPr>
          <p:cNvPr id="247" name="Google Shape;247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57900" y="272925"/>
            <a:ext cx="2037350" cy="1748381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7"/>
          <p:cNvSpPr txBox="1"/>
          <p:nvPr>
            <p:ph type="title"/>
          </p:nvPr>
        </p:nvSpPr>
        <p:spPr>
          <a:xfrm>
            <a:off x="311700" y="1413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highlight>
                  <a:srgbClr val="FFE599"/>
                </a:highlight>
              </a:rPr>
              <a:t>VOXEL-BASED OBJECT DETECTION AND 3D RECONSTRUCTION FROM SINGLE IMAGE</a:t>
            </a:r>
            <a:endParaRPr sz="2400">
              <a:solidFill>
                <a:schemeClr val="dk1"/>
              </a:solidFill>
              <a:highlight>
                <a:srgbClr val="FFE599"/>
              </a:highlight>
            </a:endParaRPr>
          </a:p>
        </p:txBody>
      </p:sp>
      <p:pic>
        <p:nvPicPr>
          <p:cNvPr id="103" name="Google Shape;10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350" y="4645200"/>
            <a:ext cx="1461125" cy="447425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27"/>
          <p:cNvSpPr txBox="1"/>
          <p:nvPr/>
        </p:nvSpPr>
        <p:spPr>
          <a:xfrm>
            <a:off x="5565750" y="4645200"/>
            <a:ext cx="3488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Team 9: rpatel80, mshahare, dkakadiy, dshah58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105" name="Google Shape;105;p27"/>
          <p:cNvSpPr txBox="1"/>
          <p:nvPr/>
        </p:nvSpPr>
        <p:spPr>
          <a:xfrm>
            <a:off x="865825" y="1031475"/>
            <a:ext cx="76893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highlight>
                <a:schemeClr val="dk1"/>
              </a:highlight>
            </a:endParaRPr>
          </a:p>
        </p:txBody>
      </p:sp>
      <p:sp>
        <p:nvSpPr>
          <p:cNvPr id="106" name="Google Shape;106;p27"/>
          <p:cNvSpPr txBox="1"/>
          <p:nvPr/>
        </p:nvSpPr>
        <p:spPr>
          <a:xfrm>
            <a:off x="2216725" y="2391600"/>
            <a:ext cx="49875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</a:endParaRPr>
          </a:p>
        </p:txBody>
      </p:sp>
      <p:sp>
        <p:nvSpPr>
          <p:cNvPr id="107" name="Google Shape;107;p27"/>
          <p:cNvSpPr txBox="1"/>
          <p:nvPr/>
        </p:nvSpPr>
        <p:spPr>
          <a:xfrm>
            <a:off x="361500" y="3252750"/>
            <a:ext cx="84210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Github:</a:t>
            </a:r>
            <a:r>
              <a:rPr lang="en"/>
              <a:t> </a:t>
            </a:r>
            <a:r>
              <a:rPr lang="en" u="sng">
                <a:solidFill>
                  <a:schemeClr val="accent2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https://github.com/Darshshah23/Voxel-based-3d-Detection-and-Reconstruction</a:t>
            </a:r>
            <a:endParaRPr>
              <a:solidFill>
                <a:schemeClr val="accent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Inspirational Papers Link: </a:t>
            </a:r>
            <a:r>
              <a:rPr lang="en" u="sng">
                <a:solidFill>
                  <a:schemeClr val="hlink"/>
                </a:solidFill>
                <a:hlinkClick r:id="rId5"/>
              </a:rPr>
              <a:t>http://cvlab.cse.msu.edu/pdfs/MDR_paper.pdf</a:t>
            </a:r>
            <a:endParaRPr/>
          </a:p>
          <a:p>
            <a:pPr indent="0" lvl="0" marL="18288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r>
              <a:rPr lang="en" u="sng">
                <a:solidFill>
                  <a:schemeClr val="hlink"/>
                </a:solidFill>
                <a:hlinkClick r:id="rId6"/>
              </a:rPr>
              <a:t>https://doi.org/10.48550/arXiv.2004.00452</a:t>
            </a:r>
            <a:endParaRPr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pic>
        <p:nvPicPr>
          <p:cNvPr id="108" name="Google Shape;108;p2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811230" y="1642412"/>
            <a:ext cx="1164189" cy="1030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2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994775" y="1133850"/>
            <a:ext cx="3184548" cy="2047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2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622250" y="1133850"/>
            <a:ext cx="3184550" cy="2047875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7"/>
          <p:cNvSpPr txBox="1"/>
          <p:nvPr/>
        </p:nvSpPr>
        <p:spPr>
          <a:xfrm>
            <a:off x="4303125" y="4809375"/>
            <a:ext cx="374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8"/>
          <p:cNvSpPr txBox="1"/>
          <p:nvPr>
            <p:ph idx="1" type="body"/>
          </p:nvPr>
        </p:nvSpPr>
        <p:spPr>
          <a:xfrm>
            <a:off x="4301600" y="536200"/>
            <a:ext cx="4403100" cy="384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" sz="1400">
                <a:solidFill>
                  <a:schemeClr val="dk1"/>
                </a:solidFill>
              </a:rPr>
              <a:t>Motivation </a:t>
            </a:r>
            <a:r>
              <a:rPr lang="en" sz="1400">
                <a:solidFill>
                  <a:schemeClr val="dk1"/>
                </a:solidFill>
              </a:rPr>
              <a:t>of this project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" sz="1400">
                <a:solidFill>
                  <a:schemeClr val="dk1"/>
                </a:solidFill>
              </a:rPr>
              <a:t>Problem Definition</a:t>
            </a:r>
            <a:endParaRPr b="1"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3D locations and shapes of multiple objects from a single 2D image is a long-standing objective of computer vision.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Fundamental </a:t>
            </a:r>
            <a:r>
              <a:rPr b="1" lang="en" sz="1400">
                <a:solidFill>
                  <a:schemeClr val="dk1"/>
                </a:solidFill>
              </a:rPr>
              <a:t>challenges</a:t>
            </a:r>
            <a:r>
              <a:rPr lang="en" sz="1400">
                <a:solidFill>
                  <a:schemeClr val="dk1"/>
                </a:solidFill>
              </a:rPr>
              <a:t> for </a:t>
            </a:r>
            <a:r>
              <a:rPr b="1" lang="en" sz="1400">
                <a:solidFill>
                  <a:schemeClr val="dk1"/>
                </a:solidFill>
              </a:rPr>
              <a:t>3D detection and reconstruction.</a:t>
            </a:r>
            <a:endParaRPr b="1"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" sz="1400">
                <a:solidFill>
                  <a:schemeClr val="dk1"/>
                </a:solidFill>
              </a:rPr>
              <a:t>Effectiveness</a:t>
            </a:r>
            <a:r>
              <a:rPr lang="en" sz="1400">
                <a:solidFill>
                  <a:schemeClr val="dk1"/>
                </a:solidFill>
              </a:rPr>
              <a:t> of our approach to demonstrate in </a:t>
            </a:r>
            <a:r>
              <a:rPr b="1" lang="en" sz="1400">
                <a:solidFill>
                  <a:schemeClr val="dk1"/>
                </a:solidFill>
              </a:rPr>
              <a:t>single object</a:t>
            </a:r>
            <a:r>
              <a:rPr lang="en" sz="1400">
                <a:solidFill>
                  <a:schemeClr val="dk1"/>
                </a:solidFill>
              </a:rPr>
              <a:t> and </a:t>
            </a:r>
            <a:r>
              <a:rPr b="1" lang="en" sz="1400">
                <a:solidFill>
                  <a:schemeClr val="dk1"/>
                </a:solidFill>
              </a:rPr>
              <a:t>multiple object</a:t>
            </a:r>
            <a:r>
              <a:rPr lang="en" sz="1400">
                <a:solidFill>
                  <a:schemeClr val="dk1"/>
                </a:solidFill>
              </a:rPr>
              <a:t> scenarios.</a:t>
            </a:r>
            <a:endParaRPr baseline="-25000" sz="1400">
              <a:solidFill>
                <a:schemeClr val="dk1"/>
              </a:solidFill>
            </a:endParaRPr>
          </a:p>
        </p:txBody>
      </p:sp>
      <p:sp>
        <p:nvSpPr>
          <p:cNvPr id="117" name="Google Shape;117;p28"/>
          <p:cNvSpPr txBox="1"/>
          <p:nvPr>
            <p:ph type="title"/>
          </p:nvPr>
        </p:nvSpPr>
        <p:spPr>
          <a:xfrm>
            <a:off x="242900" y="2254050"/>
            <a:ext cx="3632100" cy="7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highlight>
                  <a:srgbClr val="FFE599"/>
                </a:highlight>
              </a:rPr>
              <a:t>PROBLEM STATEMENT </a:t>
            </a:r>
            <a:endParaRPr sz="2400">
              <a:solidFill>
                <a:schemeClr val="dk1"/>
              </a:solidFill>
              <a:highlight>
                <a:srgbClr val="FFE599"/>
              </a:highlight>
            </a:endParaRPr>
          </a:p>
        </p:txBody>
      </p:sp>
      <p:pic>
        <p:nvPicPr>
          <p:cNvPr id="118" name="Google Shape;11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350" y="4645200"/>
            <a:ext cx="1461125" cy="447425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8"/>
          <p:cNvSpPr txBox="1"/>
          <p:nvPr/>
        </p:nvSpPr>
        <p:spPr>
          <a:xfrm>
            <a:off x="5565750" y="4645200"/>
            <a:ext cx="3488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Team 9: rpatel80, mshahare, dkakadiy, dshah58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120" name="Google Shape;120;p28"/>
          <p:cNvSpPr/>
          <p:nvPr/>
        </p:nvSpPr>
        <p:spPr>
          <a:xfrm>
            <a:off x="3826650" y="1049825"/>
            <a:ext cx="608700" cy="2919600"/>
          </a:xfrm>
          <a:prstGeom prst="leftBrace">
            <a:avLst>
              <a:gd fmla="val 50000" name="adj1"/>
              <a:gd fmla="val 50000" name="adj2"/>
            </a:avLst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28"/>
          <p:cNvSpPr txBox="1"/>
          <p:nvPr/>
        </p:nvSpPr>
        <p:spPr>
          <a:xfrm>
            <a:off x="4303125" y="4809375"/>
            <a:ext cx="374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9"/>
          <p:cNvSpPr txBox="1"/>
          <p:nvPr>
            <p:ph idx="1" type="body"/>
          </p:nvPr>
        </p:nvSpPr>
        <p:spPr>
          <a:xfrm>
            <a:off x="311700" y="1215725"/>
            <a:ext cx="8486700" cy="34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The goal is to create a framework that can infer all these </a:t>
            </a:r>
            <a:r>
              <a:rPr b="1" lang="en" sz="1400">
                <a:solidFill>
                  <a:schemeClr val="dk1"/>
                </a:solidFill>
              </a:rPr>
              <a:t>3D objects </a:t>
            </a:r>
            <a:r>
              <a:rPr lang="en" sz="1400">
                <a:solidFill>
                  <a:schemeClr val="dk1"/>
                </a:solidFill>
              </a:rPr>
              <a:t>from a single </a:t>
            </a:r>
            <a:r>
              <a:rPr b="1" lang="en" sz="1400">
                <a:solidFill>
                  <a:schemeClr val="dk1"/>
                </a:solidFill>
              </a:rPr>
              <a:t>2D imag</a:t>
            </a:r>
            <a:r>
              <a:rPr b="1" lang="en" sz="1400">
                <a:solidFill>
                  <a:schemeClr val="dk1"/>
                </a:solidFill>
              </a:rPr>
              <a:t>e</a:t>
            </a:r>
            <a:r>
              <a:rPr lang="en" sz="1400">
                <a:solidFill>
                  <a:schemeClr val="dk1"/>
                </a:solidFill>
              </a:rPr>
              <a:t>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This work is to achieve high-fidelity </a:t>
            </a:r>
            <a:r>
              <a:rPr b="1" lang="en" sz="1400">
                <a:solidFill>
                  <a:schemeClr val="dk1"/>
                </a:solidFill>
              </a:rPr>
              <a:t>3d reconstruction</a:t>
            </a:r>
            <a:r>
              <a:rPr lang="en" sz="1400">
                <a:solidFill>
                  <a:schemeClr val="dk1"/>
                </a:solidFill>
              </a:rPr>
              <a:t>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We present the </a:t>
            </a:r>
            <a:r>
              <a:rPr b="1" lang="en" sz="1400">
                <a:solidFill>
                  <a:schemeClr val="dk1"/>
                </a:solidFill>
              </a:rPr>
              <a:t>YOLOV3 </a:t>
            </a:r>
            <a:r>
              <a:rPr lang="en" sz="1400">
                <a:solidFill>
                  <a:schemeClr val="dk1"/>
                </a:solidFill>
              </a:rPr>
              <a:t>detector, which represent each objects in a partitioned 2D and 3D grid space by bounding boxes.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A new local </a:t>
            </a:r>
            <a:r>
              <a:rPr b="1" lang="en" sz="1400">
                <a:solidFill>
                  <a:schemeClr val="dk1"/>
                </a:solidFill>
              </a:rPr>
              <a:t>Pixel Aligned Implicit Function (PIFu)</a:t>
            </a:r>
            <a:r>
              <a:rPr lang="en" sz="1400">
                <a:solidFill>
                  <a:schemeClr val="dk1"/>
                </a:solidFill>
              </a:rPr>
              <a:t> function representation is proposed, which allows for finer reconstruction.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" sz="1400">
                <a:solidFill>
                  <a:schemeClr val="dk1"/>
                </a:solidFill>
              </a:rPr>
              <a:t>Proposed reconstruction method contains two key modules</a:t>
            </a:r>
            <a:r>
              <a:rPr lang="en" sz="1400">
                <a:solidFill>
                  <a:schemeClr val="dk1"/>
                </a:solidFill>
              </a:rPr>
              <a:t>:  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 sz="1400">
                <a:solidFill>
                  <a:schemeClr val="dk1"/>
                </a:solidFill>
              </a:rPr>
              <a:t>1. Pixel-Aligned Implicit Function</a:t>
            </a:r>
            <a:endParaRPr sz="1400"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  Multi-Level Pixel-Aligned Implicit Function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 sz="1400">
                <a:solidFill>
                  <a:schemeClr val="dk1"/>
                </a:solidFill>
              </a:rPr>
              <a:t>2 Front-to-Back Inference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27" name="Google Shape;127;p29"/>
          <p:cNvSpPr txBox="1"/>
          <p:nvPr>
            <p:ph type="title"/>
          </p:nvPr>
        </p:nvSpPr>
        <p:spPr>
          <a:xfrm>
            <a:off x="311700" y="2286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highlight>
                  <a:srgbClr val="FFE599"/>
                </a:highlight>
              </a:rPr>
              <a:t>INTRODUCTION</a:t>
            </a:r>
            <a:endParaRPr sz="2400">
              <a:solidFill>
                <a:schemeClr val="dk1"/>
              </a:solidFill>
              <a:highlight>
                <a:srgbClr val="FFE599"/>
              </a:highlight>
            </a:endParaRPr>
          </a:p>
        </p:txBody>
      </p:sp>
      <p:sp>
        <p:nvSpPr>
          <p:cNvPr id="128" name="Google Shape;128;p29"/>
          <p:cNvSpPr txBox="1"/>
          <p:nvPr/>
        </p:nvSpPr>
        <p:spPr>
          <a:xfrm>
            <a:off x="5565750" y="4645200"/>
            <a:ext cx="3488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Team 9: rpatel80, mshahare, dkakadiy, dshah58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129" name="Google Shape;129;p29"/>
          <p:cNvSpPr txBox="1"/>
          <p:nvPr/>
        </p:nvSpPr>
        <p:spPr>
          <a:xfrm>
            <a:off x="4303125" y="4809375"/>
            <a:ext cx="374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0"/>
          <p:cNvSpPr txBox="1"/>
          <p:nvPr>
            <p:ph idx="1" type="body"/>
          </p:nvPr>
        </p:nvSpPr>
        <p:spPr>
          <a:xfrm>
            <a:off x="35800" y="1016975"/>
            <a:ext cx="3488100" cy="36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n" sz="1300">
                <a:solidFill>
                  <a:schemeClr val="dk1"/>
                </a:solidFill>
              </a:rPr>
              <a:t>Dataset:</a:t>
            </a:r>
            <a:endParaRPr b="1" sz="1300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n" sz="1300">
                <a:solidFill>
                  <a:schemeClr val="dk1"/>
                </a:solidFill>
              </a:rPr>
              <a:t>COCO Dataset (80 Objects)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n" sz="1300">
                <a:solidFill>
                  <a:schemeClr val="dk1"/>
                </a:solidFill>
              </a:rPr>
              <a:t>Object detection Method:</a:t>
            </a:r>
            <a:endParaRPr b="1" sz="1300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n" sz="1300">
                <a:solidFill>
                  <a:schemeClr val="dk1"/>
                </a:solidFill>
              </a:rPr>
              <a:t>YOLOV3 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n" sz="1300">
                <a:solidFill>
                  <a:schemeClr val="dk1"/>
                </a:solidFill>
              </a:rPr>
              <a:t>Architecture:</a:t>
            </a:r>
            <a:endParaRPr b="1" sz="1300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n" sz="1300">
                <a:solidFill>
                  <a:schemeClr val="dk1"/>
                </a:solidFill>
              </a:rPr>
              <a:t>53 Convolution Layer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b="1" lang="en" sz="1300">
                <a:solidFill>
                  <a:schemeClr val="dk1"/>
                </a:solidFill>
              </a:rPr>
              <a:t>Input Image Size</a:t>
            </a:r>
            <a:r>
              <a:rPr lang="en" sz="1300">
                <a:solidFill>
                  <a:schemeClr val="dk1"/>
                </a:solidFill>
              </a:rPr>
              <a:t>: 416*416*3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b="1" lang="en" sz="1300">
                <a:solidFill>
                  <a:schemeClr val="dk1"/>
                </a:solidFill>
              </a:rPr>
              <a:t>Output</a:t>
            </a:r>
            <a:r>
              <a:rPr lang="en" sz="1300">
                <a:solidFill>
                  <a:schemeClr val="dk1"/>
                </a:solidFill>
              </a:rPr>
              <a:t> is list of bounding boxes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n" sz="1300">
                <a:solidFill>
                  <a:schemeClr val="dk1"/>
                </a:solidFill>
              </a:rPr>
              <a:t>System Requirement:</a:t>
            </a:r>
            <a:endParaRPr b="1" sz="1300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n" sz="1300">
                <a:solidFill>
                  <a:schemeClr val="dk1"/>
                </a:solidFill>
              </a:rPr>
              <a:t> NVIDIA RTX 3060  system</a:t>
            </a:r>
            <a:endParaRPr sz="13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aseline="-25000" sz="1400">
              <a:solidFill>
                <a:schemeClr val="dk1"/>
              </a:solidFill>
            </a:endParaRPr>
          </a:p>
        </p:txBody>
      </p:sp>
      <p:sp>
        <p:nvSpPr>
          <p:cNvPr id="135" name="Google Shape;135;p30"/>
          <p:cNvSpPr txBox="1"/>
          <p:nvPr>
            <p:ph type="title"/>
          </p:nvPr>
        </p:nvSpPr>
        <p:spPr>
          <a:xfrm>
            <a:off x="311700" y="953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highlight>
                  <a:srgbClr val="FFE599"/>
                </a:highlight>
              </a:rPr>
              <a:t>OBJECT DETECTION </a:t>
            </a:r>
            <a:endParaRPr sz="2400">
              <a:solidFill>
                <a:schemeClr val="dk1"/>
              </a:solidFill>
              <a:highlight>
                <a:srgbClr val="FFE599"/>
              </a:highlight>
            </a:endParaRPr>
          </a:p>
        </p:txBody>
      </p:sp>
      <p:pic>
        <p:nvPicPr>
          <p:cNvPr id="136" name="Google Shape;13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350" y="4645200"/>
            <a:ext cx="1461125" cy="447425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30"/>
          <p:cNvSpPr txBox="1"/>
          <p:nvPr/>
        </p:nvSpPr>
        <p:spPr>
          <a:xfrm>
            <a:off x="5565750" y="4645200"/>
            <a:ext cx="3488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Team 9: rpatel80, mshahare, dkakadiy, dshah58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138" name="Google Shape;138;p30"/>
          <p:cNvSpPr txBox="1"/>
          <p:nvPr/>
        </p:nvSpPr>
        <p:spPr>
          <a:xfrm>
            <a:off x="4303125" y="4809375"/>
            <a:ext cx="374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</a:t>
            </a:r>
            <a:endParaRPr/>
          </a:p>
        </p:txBody>
      </p:sp>
      <p:pic>
        <p:nvPicPr>
          <p:cNvPr id="139" name="Google Shape;139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53482" y="802450"/>
            <a:ext cx="4378818" cy="190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59050" y="2741550"/>
            <a:ext cx="3084344" cy="1948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1"/>
          <p:cNvSpPr txBox="1"/>
          <p:nvPr>
            <p:ph type="title"/>
          </p:nvPr>
        </p:nvSpPr>
        <p:spPr>
          <a:xfrm>
            <a:off x="311700" y="4125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highlight>
                  <a:srgbClr val="FFE599"/>
                </a:highlight>
              </a:rPr>
              <a:t>OBJECT DETECTION </a:t>
            </a:r>
            <a:endParaRPr sz="2400">
              <a:solidFill>
                <a:schemeClr val="dk1"/>
              </a:solidFill>
              <a:highlight>
                <a:srgbClr val="FFE599"/>
              </a:highlight>
            </a:endParaRPr>
          </a:p>
        </p:txBody>
      </p:sp>
      <p:pic>
        <p:nvPicPr>
          <p:cNvPr id="146" name="Google Shape;14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350" y="4645200"/>
            <a:ext cx="1461125" cy="447425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31"/>
          <p:cNvSpPr txBox="1"/>
          <p:nvPr/>
        </p:nvSpPr>
        <p:spPr>
          <a:xfrm>
            <a:off x="5565750" y="4645200"/>
            <a:ext cx="3488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Team 9: rpatel80, mshahare, dkakadiy, dshah58</a:t>
            </a:r>
            <a:endParaRPr sz="1200">
              <a:solidFill>
                <a:schemeClr val="dk1"/>
              </a:solidFill>
            </a:endParaRPr>
          </a:p>
        </p:txBody>
      </p:sp>
      <p:pic>
        <p:nvPicPr>
          <p:cNvPr id="148" name="Google Shape;148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32775" y="1376363"/>
            <a:ext cx="4257675" cy="239077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31"/>
          <p:cNvSpPr txBox="1"/>
          <p:nvPr/>
        </p:nvSpPr>
        <p:spPr>
          <a:xfrm>
            <a:off x="275925" y="1322113"/>
            <a:ext cx="39588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">
                <a:solidFill>
                  <a:schemeClr val="dk1"/>
                </a:solidFill>
                <a:highlight>
                  <a:srgbClr val="FFE599"/>
                </a:highlight>
              </a:rPr>
              <a:t>Anchor Boxes:</a:t>
            </a:r>
            <a:endParaRPr b="1">
              <a:solidFill>
                <a:schemeClr val="dk1"/>
              </a:solidFill>
              <a:highlight>
                <a:srgbClr val="FFE599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  <a:highlight>
                  <a:srgbClr val="FFE599"/>
                </a:highlight>
              </a:rPr>
              <a:t>YOLO v3</a:t>
            </a:r>
            <a:r>
              <a:rPr lang="en">
                <a:solidFill>
                  <a:schemeClr val="dk1"/>
                </a:solidFill>
                <a:highlight>
                  <a:srgbClr val="FFE599"/>
                </a:highlight>
              </a:rPr>
              <a:t> has three anchors. (three </a:t>
            </a:r>
            <a:r>
              <a:rPr lang="en">
                <a:solidFill>
                  <a:schemeClr val="dk1"/>
                </a:solidFill>
                <a:highlight>
                  <a:srgbClr val="FFE599"/>
                </a:highlight>
              </a:rPr>
              <a:t>bounding</a:t>
            </a:r>
            <a:r>
              <a:rPr lang="en">
                <a:solidFill>
                  <a:schemeClr val="dk1"/>
                </a:solidFill>
                <a:highlight>
                  <a:srgbClr val="FFE599"/>
                </a:highlight>
              </a:rPr>
              <a:t> boxes per cell)</a:t>
            </a:r>
            <a:endParaRPr>
              <a:solidFill>
                <a:schemeClr val="dk1"/>
              </a:solidFill>
              <a:highlight>
                <a:srgbClr val="FFE599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E599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">
                <a:solidFill>
                  <a:schemeClr val="dk1"/>
                </a:solidFill>
                <a:highlight>
                  <a:srgbClr val="FFE599"/>
                </a:highlight>
              </a:rPr>
              <a:t>Non-Maximum Suppression:</a:t>
            </a:r>
            <a:endParaRPr b="1">
              <a:solidFill>
                <a:schemeClr val="dk1"/>
              </a:solidFill>
              <a:highlight>
                <a:srgbClr val="FFE599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  <a:highlight>
                  <a:srgbClr val="FFE599"/>
                </a:highlight>
              </a:rPr>
              <a:t>It only passes detection if they </a:t>
            </a:r>
            <a:r>
              <a:rPr lang="en">
                <a:solidFill>
                  <a:schemeClr val="dk1"/>
                </a:solidFill>
                <a:highlight>
                  <a:srgbClr val="FFE599"/>
                </a:highlight>
              </a:rPr>
              <a:t>haven't</a:t>
            </a:r>
            <a:r>
              <a:rPr lang="en">
                <a:solidFill>
                  <a:schemeClr val="dk1"/>
                </a:solidFill>
                <a:highlight>
                  <a:srgbClr val="FFE599"/>
                </a:highlight>
              </a:rPr>
              <a:t> already been detected.</a:t>
            </a:r>
            <a:endParaRPr>
              <a:solidFill>
                <a:schemeClr val="dk1"/>
              </a:solidFill>
              <a:highlight>
                <a:srgbClr val="FFE599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FFE599"/>
                </a:highlight>
              </a:rPr>
              <a:t>	</a:t>
            </a:r>
            <a:endParaRPr>
              <a:solidFill>
                <a:schemeClr val="dk1"/>
              </a:solidFill>
              <a:highlight>
                <a:srgbClr val="FFE599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">
                <a:solidFill>
                  <a:schemeClr val="dk1"/>
                </a:solidFill>
                <a:highlight>
                  <a:srgbClr val="FFE599"/>
                </a:highlight>
              </a:rPr>
              <a:t>Intersection over union (IOU):</a:t>
            </a:r>
            <a:endParaRPr b="1">
              <a:solidFill>
                <a:schemeClr val="dk1"/>
              </a:solidFill>
              <a:highlight>
                <a:srgbClr val="FFE599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  <a:highlight>
                  <a:srgbClr val="FFE599"/>
                </a:highlight>
              </a:rPr>
              <a:t>Evaluation metric used to measure the accuracy of an object detector on a particular dataset.</a:t>
            </a:r>
            <a:endParaRPr>
              <a:solidFill>
                <a:schemeClr val="dk1"/>
              </a:solidFill>
              <a:highlight>
                <a:srgbClr val="FFE599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E599"/>
              </a:highlight>
            </a:endParaRPr>
          </a:p>
        </p:txBody>
      </p:sp>
      <p:sp>
        <p:nvSpPr>
          <p:cNvPr id="150" name="Google Shape;150;p31"/>
          <p:cNvSpPr txBox="1"/>
          <p:nvPr/>
        </p:nvSpPr>
        <p:spPr>
          <a:xfrm>
            <a:off x="4303125" y="4809375"/>
            <a:ext cx="374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2"/>
          <p:cNvSpPr txBox="1"/>
          <p:nvPr>
            <p:ph type="title"/>
          </p:nvPr>
        </p:nvSpPr>
        <p:spPr>
          <a:xfrm>
            <a:off x="311700" y="2286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highlight>
                  <a:srgbClr val="FFE599"/>
                </a:highlight>
              </a:rPr>
              <a:t>OBJECT DETECTION </a:t>
            </a:r>
            <a:endParaRPr sz="2400">
              <a:solidFill>
                <a:schemeClr val="dk1"/>
              </a:solidFill>
              <a:highlight>
                <a:srgbClr val="FFE599"/>
              </a:highlight>
            </a:endParaRPr>
          </a:p>
        </p:txBody>
      </p:sp>
      <p:pic>
        <p:nvPicPr>
          <p:cNvPr id="156" name="Google Shape;15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350" y="4645200"/>
            <a:ext cx="1461125" cy="447425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32"/>
          <p:cNvSpPr txBox="1"/>
          <p:nvPr/>
        </p:nvSpPr>
        <p:spPr>
          <a:xfrm>
            <a:off x="5565750" y="4645200"/>
            <a:ext cx="3488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Team 9: rpatel80, mshahare, dkakadiy, dshah58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158" name="Google Shape;158;p32"/>
          <p:cNvSpPr txBox="1"/>
          <p:nvPr/>
        </p:nvSpPr>
        <p:spPr>
          <a:xfrm>
            <a:off x="162600" y="960950"/>
            <a:ext cx="4277700" cy="38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highlight>
                  <a:srgbClr val="FFE599"/>
                </a:highlight>
              </a:rPr>
              <a:t>MediaPipe Objectron:</a:t>
            </a:r>
            <a:endParaRPr b="1">
              <a:solidFill>
                <a:schemeClr val="dk1"/>
              </a:solidFill>
              <a:highlight>
                <a:srgbClr val="FFE599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highlight>
                <a:srgbClr val="FFE599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">
                <a:solidFill>
                  <a:schemeClr val="dk1"/>
                </a:solidFill>
                <a:highlight>
                  <a:srgbClr val="FFE599"/>
                </a:highlight>
              </a:rPr>
              <a:t>Dataset</a:t>
            </a:r>
            <a:r>
              <a:rPr lang="en">
                <a:solidFill>
                  <a:schemeClr val="dk1"/>
                </a:solidFill>
                <a:highlight>
                  <a:srgbClr val="FFE599"/>
                </a:highlight>
              </a:rPr>
              <a:t>:</a:t>
            </a:r>
            <a:endParaRPr>
              <a:solidFill>
                <a:schemeClr val="dk1"/>
              </a:solidFill>
              <a:highlight>
                <a:srgbClr val="FFE599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  <a:highlight>
                  <a:srgbClr val="FFE599"/>
                </a:highlight>
              </a:rPr>
              <a:t>Objectron (15000 annotated videos &amp; 4M annotated images</a:t>
            </a:r>
            <a:endParaRPr>
              <a:solidFill>
                <a:schemeClr val="dk1"/>
              </a:solidFill>
              <a:highlight>
                <a:srgbClr val="FFE599"/>
              </a:highlight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E599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">
                <a:solidFill>
                  <a:schemeClr val="dk1"/>
                </a:solidFill>
                <a:highlight>
                  <a:srgbClr val="FFE599"/>
                </a:highlight>
              </a:rPr>
              <a:t>Single-stage Pipeline</a:t>
            </a:r>
            <a:endParaRPr b="1">
              <a:solidFill>
                <a:schemeClr val="dk1"/>
              </a:solidFill>
              <a:highlight>
                <a:srgbClr val="FFE599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  <a:highlight>
                  <a:srgbClr val="FFE599"/>
                </a:highlight>
              </a:rPr>
              <a:t>Encoder-Decoder architecture</a:t>
            </a:r>
            <a:endParaRPr>
              <a:solidFill>
                <a:schemeClr val="dk1"/>
              </a:solidFill>
              <a:highlight>
                <a:srgbClr val="FFE599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  <a:highlight>
                  <a:srgbClr val="FFE599"/>
                </a:highlight>
              </a:rPr>
              <a:t>Detection</a:t>
            </a:r>
            <a:endParaRPr>
              <a:solidFill>
                <a:schemeClr val="dk1"/>
              </a:solidFill>
              <a:highlight>
                <a:srgbClr val="FFE599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  <a:highlight>
                  <a:srgbClr val="FFE599"/>
                </a:highlight>
              </a:rPr>
              <a:t>Regression</a:t>
            </a:r>
            <a:endParaRPr>
              <a:solidFill>
                <a:schemeClr val="dk1"/>
              </a:solidFill>
              <a:highlight>
                <a:srgbClr val="FFE599"/>
              </a:highlight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E599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">
                <a:solidFill>
                  <a:schemeClr val="dk1"/>
                </a:solidFill>
                <a:highlight>
                  <a:srgbClr val="FFE599"/>
                </a:highlight>
              </a:rPr>
              <a:t>Two-stage Pipeline</a:t>
            </a:r>
            <a:endParaRPr b="1">
              <a:solidFill>
                <a:schemeClr val="dk1"/>
              </a:solidFill>
              <a:highlight>
                <a:srgbClr val="FFE599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  <a:highlight>
                  <a:srgbClr val="FFE599"/>
                </a:highlight>
              </a:rPr>
              <a:t>First stage: find 2D crop of the object</a:t>
            </a:r>
            <a:endParaRPr>
              <a:solidFill>
                <a:schemeClr val="dk1"/>
              </a:solidFill>
              <a:highlight>
                <a:srgbClr val="FFE599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  <a:highlight>
                  <a:srgbClr val="FFE599"/>
                </a:highlight>
              </a:rPr>
              <a:t>Second Stage: estimates 3D Bounding Box</a:t>
            </a:r>
            <a:endParaRPr>
              <a:solidFill>
                <a:schemeClr val="dk1"/>
              </a:solidFill>
              <a:highlight>
                <a:srgbClr val="FFE599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E599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highlight>
                <a:srgbClr val="FFE599"/>
              </a:highlight>
            </a:endParaRPr>
          </a:p>
        </p:txBody>
      </p:sp>
      <p:pic>
        <p:nvPicPr>
          <p:cNvPr id="159" name="Google Shape;159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40300" y="2465788"/>
            <a:ext cx="4669500" cy="2179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40300" y="985850"/>
            <a:ext cx="4669501" cy="129540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32"/>
          <p:cNvSpPr txBox="1"/>
          <p:nvPr/>
        </p:nvSpPr>
        <p:spPr>
          <a:xfrm>
            <a:off x="4303125" y="4809375"/>
            <a:ext cx="374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3"/>
          <p:cNvSpPr txBox="1"/>
          <p:nvPr>
            <p:ph type="title"/>
          </p:nvPr>
        </p:nvSpPr>
        <p:spPr>
          <a:xfrm>
            <a:off x="242900" y="2286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highlight>
                  <a:srgbClr val="FFE599"/>
                </a:highlight>
              </a:rPr>
              <a:t>3D OBJECT RECONSTRUCTION</a:t>
            </a:r>
            <a:endParaRPr sz="2400">
              <a:solidFill>
                <a:schemeClr val="dk1"/>
              </a:solidFill>
              <a:highlight>
                <a:srgbClr val="FFE599"/>
              </a:highlight>
            </a:endParaRPr>
          </a:p>
        </p:txBody>
      </p:sp>
      <p:pic>
        <p:nvPicPr>
          <p:cNvPr id="167" name="Google Shape;16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350" y="4645200"/>
            <a:ext cx="1461125" cy="447425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33"/>
          <p:cNvSpPr txBox="1"/>
          <p:nvPr/>
        </p:nvSpPr>
        <p:spPr>
          <a:xfrm>
            <a:off x="5565750" y="4645200"/>
            <a:ext cx="3488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Team 9: rpatel80, mshahare, dkakadiy, dshah58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169" name="Google Shape;169;p33"/>
          <p:cNvSpPr txBox="1"/>
          <p:nvPr/>
        </p:nvSpPr>
        <p:spPr>
          <a:xfrm>
            <a:off x="474025" y="1376375"/>
            <a:ext cx="3958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  <a:highlight>
                <a:schemeClr val="dk1"/>
              </a:highlight>
            </a:endParaRPr>
          </a:p>
        </p:txBody>
      </p:sp>
      <p:sp>
        <p:nvSpPr>
          <p:cNvPr id="170" name="Google Shape;170;p33"/>
          <p:cNvSpPr txBox="1"/>
          <p:nvPr/>
        </p:nvSpPr>
        <p:spPr>
          <a:xfrm>
            <a:off x="0" y="1207600"/>
            <a:ext cx="3888000" cy="33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  <a:highlight>
                  <a:srgbClr val="FFE599"/>
                </a:highlight>
              </a:rPr>
              <a:t>3D Reconstruction:</a:t>
            </a:r>
            <a:endParaRPr>
              <a:solidFill>
                <a:schemeClr val="dk1"/>
              </a:solidFill>
              <a:highlight>
                <a:srgbClr val="FFE599"/>
              </a:highlight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  <a:highlight>
                  <a:srgbClr val="FFE599"/>
                </a:highlight>
              </a:rPr>
              <a:t>Method - Pixel Aligned Implicit Function (PIFu):</a:t>
            </a:r>
            <a:endParaRPr>
              <a:solidFill>
                <a:schemeClr val="dk1"/>
              </a:solidFill>
              <a:highlight>
                <a:srgbClr val="FFE599"/>
              </a:highlight>
            </a:endParaRPr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</a:pPr>
            <a:r>
              <a:rPr lang="en">
                <a:solidFill>
                  <a:schemeClr val="dk1"/>
                </a:solidFill>
                <a:highlight>
                  <a:srgbClr val="FFE599"/>
                </a:highlight>
              </a:rPr>
              <a:t>Multi- Level Pixel-Aligned Implicit function</a:t>
            </a:r>
            <a:endParaRPr>
              <a:solidFill>
                <a:schemeClr val="dk1"/>
              </a:solidFill>
              <a:highlight>
                <a:srgbClr val="FFE599"/>
              </a:highlight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  <a:highlight>
                  <a:srgbClr val="FFE599"/>
                </a:highlight>
              </a:rPr>
              <a:t>Front to Back Inference</a:t>
            </a:r>
            <a:endParaRPr>
              <a:solidFill>
                <a:schemeClr val="dk1"/>
              </a:solidFill>
              <a:highlight>
                <a:srgbClr val="FFE599"/>
              </a:highlight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  <a:highlight>
                  <a:srgbClr val="FFE599"/>
                </a:highlight>
              </a:rPr>
              <a:t>Datasets:</a:t>
            </a:r>
            <a:endParaRPr>
              <a:solidFill>
                <a:schemeClr val="dk1"/>
              </a:solidFill>
              <a:highlight>
                <a:srgbClr val="FFE599"/>
              </a:highlight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  <a:highlight>
                  <a:srgbClr val="FFE599"/>
                </a:highlight>
              </a:rPr>
              <a:t>R</a:t>
            </a:r>
            <a:r>
              <a:rPr lang="en">
                <a:solidFill>
                  <a:schemeClr val="dk1"/>
                </a:solidFill>
                <a:highlight>
                  <a:srgbClr val="FFE599"/>
                </a:highlight>
              </a:rPr>
              <a:t>enderPeople data (500 subjects)</a:t>
            </a:r>
            <a:endParaRPr>
              <a:solidFill>
                <a:schemeClr val="dk1"/>
              </a:solidFill>
              <a:highlight>
                <a:srgbClr val="FFE599"/>
              </a:highlight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  <a:highlight>
                  <a:srgbClr val="FFE599"/>
                </a:highlight>
              </a:rPr>
              <a:t>Training -  450 subjects</a:t>
            </a:r>
            <a:endParaRPr>
              <a:solidFill>
                <a:schemeClr val="dk1"/>
              </a:solidFill>
              <a:highlight>
                <a:srgbClr val="FFE599"/>
              </a:highlight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  <a:highlight>
                  <a:srgbClr val="FFE599"/>
                </a:highlight>
              </a:rPr>
              <a:t>T</a:t>
            </a:r>
            <a:r>
              <a:rPr lang="en">
                <a:solidFill>
                  <a:schemeClr val="dk1"/>
                </a:solidFill>
                <a:highlight>
                  <a:srgbClr val="FFE599"/>
                </a:highlight>
              </a:rPr>
              <a:t>est - 50 subjects</a:t>
            </a:r>
            <a:endParaRPr>
              <a:solidFill>
                <a:schemeClr val="dk1"/>
              </a:solidFill>
              <a:highlight>
                <a:srgbClr val="FFE599"/>
              </a:highlight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  <a:highlight>
                  <a:srgbClr val="FFE599"/>
                </a:highlight>
              </a:rPr>
              <a:t>Input Image - 512 * 512 </a:t>
            </a:r>
            <a:endParaRPr>
              <a:solidFill>
                <a:schemeClr val="dk1"/>
              </a:solidFill>
              <a:highlight>
                <a:srgbClr val="FFE599"/>
              </a:highlight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  <a:highlight>
                  <a:srgbClr val="FFE599"/>
                </a:highlight>
              </a:rPr>
              <a:t>Batch size - 8  </a:t>
            </a:r>
            <a:endParaRPr>
              <a:solidFill>
                <a:schemeClr val="dk1"/>
              </a:solidFill>
              <a:highlight>
                <a:srgbClr val="FFE599"/>
              </a:highlight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  <a:highlight>
                  <a:srgbClr val="FFE599"/>
                </a:highlight>
              </a:rPr>
              <a:t>RMSProp</a:t>
            </a:r>
            <a:endParaRPr>
              <a:solidFill>
                <a:schemeClr val="dk1"/>
              </a:solidFill>
              <a:highlight>
                <a:srgbClr val="FFE599"/>
              </a:highlight>
            </a:endParaRPr>
          </a:p>
        </p:txBody>
      </p:sp>
      <p:sp>
        <p:nvSpPr>
          <p:cNvPr id="171" name="Google Shape;171;p33"/>
          <p:cNvSpPr txBox="1"/>
          <p:nvPr/>
        </p:nvSpPr>
        <p:spPr>
          <a:xfrm>
            <a:off x="3888000" y="3540475"/>
            <a:ext cx="4892400" cy="14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 sz="1600">
                <a:latin typeface="Times New Roman"/>
                <a:ea typeface="Times New Roman"/>
                <a:cs typeface="Times New Roman"/>
                <a:sym typeface="Times New Roman"/>
              </a:rPr>
              <a:t>                </a:t>
            </a:r>
            <a:r>
              <a:rPr i="1" lang="en" sz="1600"/>
              <a:t>f</a:t>
            </a:r>
            <a:r>
              <a:rPr lang="en" sz="1600"/>
              <a:t>(</a:t>
            </a:r>
            <a:r>
              <a:rPr b="1" lang="en" sz="1600"/>
              <a:t>X</a:t>
            </a:r>
            <a:r>
              <a:rPr lang="en" sz="1600"/>
              <a:t>) = </a:t>
            </a:r>
            <a:r>
              <a:rPr i="1" lang="en" sz="1600"/>
              <a:t>g</a:t>
            </a:r>
            <a:r>
              <a:rPr baseline="30000" i="1" lang="en" sz="1600"/>
              <a:t>L</a:t>
            </a:r>
            <a:r>
              <a:rPr i="1" lang="en" sz="1600"/>
              <a:t> </a:t>
            </a:r>
            <a:r>
              <a:rPr lang="en" sz="1600"/>
              <a:t>Φ</a:t>
            </a:r>
            <a:r>
              <a:rPr baseline="30000" i="1" lang="en" sz="1600"/>
              <a:t>L</a:t>
            </a:r>
            <a:r>
              <a:rPr i="1" lang="en" sz="1600"/>
              <a:t> </a:t>
            </a:r>
            <a:r>
              <a:rPr lang="en" sz="1600"/>
              <a:t>(</a:t>
            </a:r>
            <a:r>
              <a:rPr b="1" lang="en" sz="1600"/>
              <a:t>x</a:t>
            </a:r>
            <a:r>
              <a:rPr baseline="30000" i="1" lang="en" sz="1600"/>
              <a:t>L</a:t>
            </a:r>
            <a:r>
              <a:rPr i="1" lang="en" sz="1600"/>
              <a:t>; </a:t>
            </a:r>
            <a:r>
              <a:rPr b="1" lang="en" sz="1600"/>
              <a:t>I</a:t>
            </a:r>
            <a:r>
              <a:rPr baseline="30000" i="1" lang="en" sz="1600"/>
              <a:t>L</a:t>
            </a:r>
            <a:r>
              <a:rPr i="1" lang="en" sz="1600"/>
              <a:t>; </a:t>
            </a:r>
            <a:r>
              <a:rPr b="1" lang="en" sz="1600"/>
              <a:t>F</a:t>
            </a:r>
            <a:r>
              <a:rPr baseline="30000" i="1" lang="en" sz="1600"/>
              <a:t>L</a:t>
            </a:r>
            <a:r>
              <a:rPr i="1" lang="en" sz="1600"/>
              <a:t>; </a:t>
            </a:r>
            <a:r>
              <a:rPr b="1" lang="en" sz="1600"/>
              <a:t>B</a:t>
            </a:r>
            <a:r>
              <a:rPr baseline="30000" i="1" lang="en" sz="1600"/>
              <a:t>L</a:t>
            </a:r>
            <a:r>
              <a:rPr i="1" lang="en" sz="1600"/>
              <a:t>; </a:t>
            </a:r>
            <a:r>
              <a:rPr lang="en" sz="1600"/>
              <a:t>) </a:t>
            </a:r>
            <a:r>
              <a:rPr i="1" lang="en" sz="1600"/>
              <a:t>; Z</a:t>
            </a:r>
            <a:r>
              <a:rPr i="1" lang="en" sz="16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i="1"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</a:rPr>
              <a:t>   where I the is input and F(front) and B(back) are predicted normal maps at the same resolution. Φ is the image feature extractor , X  is the projected 2d location.</a:t>
            </a:r>
            <a:endParaRPr i="1"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33"/>
          <p:cNvSpPr txBox="1"/>
          <p:nvPr/>
        </p:nvSpPr>
        <p:spPr>
          <a:xfrm>
            <a:off x="4342650" y="2358798"/>
            <a:ext cx="4711200" cy="14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 sz="1600">
                <a:latin typeface="Times New Roman"/>
                <a:ea typeface="Times New Roman"/>
                <a:cs typeface="Times New Roman"/>
                <a:sym typeface="Times New Roman"/>
              </a:rPr>
              <a:t>        f</a:t>
            </a: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(</a:t>
            </a:r>
            <a:r>
              <a:rPr b="1" lang="en" sz="1600">
                <a:latin typeface="Times New Roman"/>
                <a:ea typeface="Times New Roman"/>
                <a:cs typeface="Times New Roman"/>
                <a:sym typeface="Times New Roman"/>
              </a:rPr>
              <a:t>X</a:t>
            </a:r>
            <a:r>
              <a:rPr i="1" lang="en" sz="1600">
                <a:latin typeface="Times New Roman"/>
                <a:ea typeface="Times New Roman"/>
                <a:cs typeface="Times New Roman"/>
                <a:sym typeface="Times New Roman"/>
              </a:rPr>
              <a:t>; </a:t>
            </a:r>
            <a:r>
              <a:rPr b="1" lang="en" sz="1600"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) = 0 € R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  </a:t>
            </a:r>
            <a:r>
              <a:rPr lang="en">
                <a:solidFill>
                  <a:schemeClr val="dk1"/>
                </a:solidFill>
              </a:rPr>
              <a:t>  </a:t>
            </a:r>
            <a:r>
              <a:rPr lang="en">
                <a:solidFill>
                  <a:schemeClr val="dk1"/>
                </a:solidFill>
              </a:rPr>
              <a:t>Implicit function  f(X,I) to predict the binary occupancy value . where X is the 3D position in continuous camera space and I is the single image.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3" name="Google Shape;173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35750" y="911250"/>
            <a:ext cx="3772525" cy="1337600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33"/>
          <p:cNvSpPr txBox="1"/>
          <p:nvPr/>
        </p:nvSpPr>
        <p:spPr>
          <a:xfrm>
            <a:off x="4303125" y="4809375"/>
            <a:ext cx="374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4"/>
          <p:cNvSpPr txBox="1"/>
          <p:nvPr>
            <p:ph type="title"/>
          </p:nvPr>
        </p:nvSpPr>
        <p:spPr>
          <a:xfrm>
            <a:off x="242900" y="2286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highlight>
                  <a:srgbClr val="FFE599"/>
                </a:highlight>
              </a:rPr>
              <a:t>3D OBJECT RECONSTRUCTION</a:t>
            </a:r>
            <a:endParaRPr sz="2400">
              <a:solidFill>
                <a:schemeClr val="dk1"/>
              </a:solidFill>
              <a:highlight>
                <a:srgbClr val="FFE599"/>
              </a:highlight>
            </a:endParaRPr>
          </a:p>
        </p:txBody>
      </p:sp>
      <p:pic>
        <p:nvPicPr>
          <p:cNvPr id="180" name="Google Shape;18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350" y="4645200"/>
            <a:ext cx="1461125" cy="447425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34"/>
          <p:cNvSpPr txBox="1"/>
          <p:nvPr/>
        </p:nvSpPr>
        <p:spPr>
          <a:xfrm>
            <a:off x="5565750" y="4645200"/>
            <a:ext cx="3488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Team 9: rpatel80, mshahare, dkakadiy, dshah58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182" name="Google Shape;182;p34"/>
          <p:cNvSpPr txBox="1"/>
          <p:nvPr/>
        </p:nvSpPr>
        <p:spPr>
          <a:xfrm>
            <a:off x="474025" y="1376375"/>
            <a:ext cx="3958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  <a:highlight>
                <a:schemeClr val="dk1"/>
              </a:highlight>
            </a:endParaRPr>
          </a:p>
        </p:txBody>
      </p:sp>
      <p:sp>
        <p:nvSpPr>
          <p:cNvPr id="183" name="Google Shape;183;p34"/>
          <p:cNvSpPr txBox="1"/>
          <p:nvPr/>
        </p:nvSpPr>
        <p:spPr>
          <a:xfrm>
            <a:off x="0" y="934225"/>
            <a:ext cx="7516500" cy="8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  <a:highlight>
                  <a:srgbClr val="FFE599"/>
                </a:highlight>
              </a:rPr>
              <a:t> Two levels of pixel-aligned predictors produce 3D reconstruction:                                                                                </a:t>
            </a:r>
            <a:endParaRPr>
              <a:solidFill>
                <a:schemeClr val="dk1"/>
              </a:solidFill>
              <a:highlight>
                <a:srgbClr val="FFE599"/>
              </a:highlight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  <a:highlight>
                  <a:srgbClr val="FFE599"/>
                </a:highlight>
              </a:rPr>
              <a:t> Coarse level capture global 3D structure</a:t>
            </a:r>
            <a:endParaRPr>
              <a:solidFill>
                <a:schemeClr val="dk1"/>
              </a:solidFill>
              <a:highlight>
                <a:srgbClr val="FFE599"/>
              </a:highlight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  <a:highlight>
                  <a:srgbClr val="FFE599"/>
                </a:highlight>
              </a:rPr>
              <a:t> A fine level that focuses on adding more subtle details.</a:t>
            </a:r>
            <a:endParaRPr>
              <a:solidFill>
                <a:schemeClr val="dk1"/>
              </a:solidFill>
              <a:highlight>
                <a:srgbClr val="FFE599"/>
              </a:highlight>
            </a:endParaRPr>
          </a:p>
        </p:txBody>
      </p:sp>
      <p:pic>
        <p:nvPicPr>
          <p:cNvPr id="184" name="Google Shape;184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095875"/>
            <a:ext cx="9144000" cy="2549325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34"/>
          <p:cNvSpPr txBox="1"/>
          <p:nvPr/>
        </p:nvSpPr>
        <p:spPr>
          <a:xfrm>
            <a:off x="4303125" y="4809375"/>
            <a:ext cx="374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2021 ASU Template Master (Official from the Hub)">
  <a:themeElements>
    <a:clrScheme name="ASU 2021 Color">
      <a:dk1>
        <a:srgbClr val="191919"/>
      </a:dk1>
      <a:lt1>
        <a:srgbClr val="FFFFFF"/>
      </a:lt1>
      <a:dk2>
        <a:srgbClr val="D0D0D0"/>
      </a:dk2>
      <a:lt2>
        <a:srgbClr val="E8E8E8"/>
      </a:lt2>
      <a:accent1>
        <a:srgbClr val="FFC627"/>
      </a:accent1>
      <a:accent2>
        <a:srgbClr val="8C1D40"/>
      </a:accent2>
      <a:accent3>
        <a:srgbClr val="78BE20"/>
      </a:accent3>
      <a:accent4>
        <a:srgbClr val="FF7F32"/>
      </a:accent4>
      <a:accent5>
        <a:srgbClr val="00A3E0"/>
      </a:accent5>
      <a:accent6>
        <a:srgbClr val="CC2F2F"/>
      </a:accent6>
      <a:hlink>
        <a:srgbClr val="8C1D40"/>
      </a:hlink>
      <a:folHlink>
        <a:srgbClr val="74747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